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3B58"/>
    <a:srgbClr val="EBA1B0"/>
    <a:srgbClr val="EE81C0"/>
    <a:srgbClr val="EAA4AF"/>
    <a:srgbClr val="F8C4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40372A-8EAF-48E1-B6C9-B05B8DEA7737}" v="291" dt="2022-04-19T03:28:32.103"/>
    <p1510:client id="{41A07C4C-25F4-4F2E-89B2-69EBC2FDAA5D}" v="11" dt="2022-04-22T00:38:31.317"/>
    <p1510:client id="{61E5EB6F-FA46-D9CB-3C45-830856A49850}" v="642" dt="2022-04-20T17:48:56.552"/>
    <p1510:client id="{65FE0EB7-70BA-471C-8AC6-1B64F4BD0DAA}" v="221" dt="2022-04-20T17:48:19.718"/>
    <p1510:client id="{6A08D2DB-AFF4-4D94-AB34-A391935289FD}" v="684" dt="2022-04-20T13:26:03.130"/>
    <p1510:client id="{8D26FEF8-D032-44FB-B3E7-B4774F49F213}" v="162" dt="2022-04-20T10:36:57.720"/>
    <p1510:client id="{DD0D12AE-0CB2-4D2C-B59A-D10B8B734EE6}" v="9" dt="2022-04-20T17:35:35.9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2" d="100"/>
          <a:sy n="32" d="100"/>
        </p:scale>
        <p:origin x="2094" y="198"/>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nenberg,Jon (EID)" userId="S::jondberg@colostate.edu::e6b2bd6f-f626-4c31-bc5f-e3c1cfbd616b" providerId="AD" clId="Web-{DD0D12AE-0CB2-4D2C-B59A-D10B8B734EE6}"/>
    <pc:docChg chg="modSld">
      <pc:chgData name="Denenberg,Jon (EID)" userId="S::jondberg@colostate.edu::e6b2bd6f-f626-4c31-bc5f-e3c1cfbd616b" providerId="AD" clId="Web-{DD0D12AE-0CB2-4D2C-B59A-D10B8B734EE6}" dt="2022-04-20T17:35:35.931" v="7" actId="14100"/>
      <pc:docMkLst>
        <pc:docMk/>
      </pc:docMkLst>
      <pc:sldChg chg="addSp modSp">
        <pc:chgData name="Denenberg,Jon (EID)" userId="S::jondberg@colostate.edu::e6b2bd6f-f626-4c31-bc5f-e3c1cfbd616b" providerId="AD" clId="Web-{DD0D12AE-0CB2-4D2C-B59A-D10B8B734EE6}" dt="2022-04-20T17:35:35.931" v="7" actId="14100"/>
        <pc:sldMkLst>
          <pc:docMk/>
          <pc:sldMk cId="2814389194" sldId="256"/>
        </pc:sldMkLst>
        <pc:spChg chg="mod">
          <ac:chgData name="Denenberg,Jon (EID)" userId="S::jondberg@colostate.edu::e6b2bd6f-f626-4c31-bc5f-e3c1cfbd616b" providerId="AD" clId="Web-{DD0D12AE-0CB2-4D2C-B59A-D10B8B734EE6}" dt="2022-04-20T17:35:35.931" v="7" actId="14100"/>
          <ac:spMkLst>
            <pc:docMk/>
            <pc:sldMk cId="2814389194" sldId="256"/>
            <ac:spMk id="30" creationId="{588E3087-D301-4187-9BDE-F0D29BED8BAF}"/>
          </ac:spMkLst>
        </pc:spChg>
        <pc:picChg chg="add mod">
          <ac:chgData name="Denenberg,Jon (EID)" userId="S::jondberg@colostate.edu::e6b2bd6f-f626-4c31-bc5f-e3c1cfbd616b" providerId="AD" clId="Web-{DD0D12AE-0CB2-4D2C-B59A-D10B8B734EE6}" dt="2022-04-20T17:21:45.548" v="3" actId="14100"/>
          <ac:picMkLst>
            <pc:docMk/>
            <pc:sldMk cId="2814389194" sldId="256"/>
            <ac:picMk id="4" creationId="{5780CA50-ECEB-5ED1-E6C8-74DDD50C3845}"/>
          </ac:picMkLst>
        </pc:picChg>
      </pc:sldChg>
    </pc:docChg>
  </pc:docChgLst>
  <pc:docChgLst>
    <pc:chgData name="Guest User" userId="S::urn:spo:anon#39e5ff7a0f0e910eba34cac471ad5ebc5c0e68e2acb7d96258a23ca7ea7dd813::" providerId="AD" clId="Web-{65FE0EB7-70BA-471C-8AC6-1B64F4BD0DAA}"/>
    <pc:docChg chg="modSld">
      <pc:chgData name="Guest User" userId="S::urn:spo:anon#39e5ff7a0f0e910eba34cac471ad5ebc5c0e68e2acb7d96258a23ca7ea7dd813::" providerId="AD" clId="Web-{65FE0EB7-70BA-471C-8AC6-1B64F4BD0DAA}" dt="2022-04-20T17:48:19.718" v="115" actId="20577"/>
      <pc:docMkLst>
        <pc:docMk/>
      </pc:docMkLst>
      <pc:sldChg chg="modSp">
        <pc:chgData name="Guest User" userId="S::urn:spo:anon#39e5ff7a0f0e910eba34cac471ad5ebc5c0e68e2acb7d96258a23ca7ea7dd813::" providerId="AD" clId="Web-{65FE0EB7-70BA-471C-8AC6-1B64F4BD0DAA}" dt="2022-04-20T17:48:19.718" v="115" actId="20577"/>
        <pc:sldMkLst>
          <pc:docMk/>
          <pc:sldMk cId="2814389194" sldId="256"/>
        </pc:sldMkLst>
        <pc:spChg chg="mod">
          <ac:chgData name="Guest User" userId="S::urn:spo:anon#39e5ff7a0f0e910eba34cac471ad5ebc5c0e68e2acb7d96258a23ca7ea7dd813::" providerId="AD" clId="Web-{65FE0EB7-70BA-471C-8AC6-1B64F4BD0DAA}" dt="2022-04-20T17:23:37.681" v="109" actId="20577"/>
          <ac:spMkLst>
            <pc:docMk/>
            <pc:sldMk cId="2814389194" sldId="256"/>
            <ac:spMk id="8" creationId="{64BC7B86-849B-A749-A55E-349C39B398FA}"/>
          </ac:spMkLst>
        </pc:spChg>
        <pc:spChg chg="mod">
          <ac:chgData name="Guest User" userId="S::urn:spo:anon#39e5ff7a0f0e910eba34cac471ad5ebc5c0e68e2acb7d96258a23ca7ea7dd813::" providerId="AD" clId="Web-{65FE0EB7-70BA-471C-8AC6-1B64F4BD0DAA}" dt="2022-04-20T17:21:04.333" v="6" actId="20577"/>
          <ac:spMkLst>
            <pc:docMk/>
            <pc:sldMk cId="2814389194" sldId="256"/>
            <ac:spMk id="17" creationId="{6DD728C6-7EA9-DF4A-9786-B853264AA6B5}"/>
          </ac:spMkLst>
        </pc:spChg>
        <pc:spChg chg="mod">
          <ac:chgData name="Guest User" userId="S::urn:spo:anon#39e5ff7a0f0e910eba34cac471ad5ebc5c0e68e2acb7d96258a23ca7ea7dd813::" providerId="AD" clId="Web-{65FE0EB7-70BA-471C-8AC6-1B64F4BD0DAA}" dt="2022-04-20T17:48:19.718" v="115" actId="20577"/>
          <ac:spMkLst>
            <pc:docMk/>
            <pc:sldMk cId="2814389194" sldId="256"/>
            <ac:spMk id="26" creationId="{277AC31D-4D49-7840-BE27-0764A44E953E}"/>
          </ac:spMkLst>
        </pc:spChg>
      </pc:sldChg>
    </pc:docChg>
  </pc:docChgLst>
  <pc:docChgLst>
    <pc:chgData name="Guest User" userId="S::urn:spo:anon#39e5ff7a0f0e910eba34cac471ad5ebc5c0e68e2acb7d96258a23ca7ea7dd813::" providerId="AD" clId="Web-{61E5EB6F-FA46-D9CB-3C45-830856A49850}"/>
    <pc:docChg chg="modSld">
      <pc:chgData name="Guest User" userId="S::urn:spo:anon#39e5ff7a0f0e910eba34cac471ad5ebc5c0e68e2acb7d96258a23ca7ea7dd813::" providerId="AD" clId="Web-{61E5EB6F-FA46-D9CB-3C45-830856A49850}" dt="2022-04-20T17:48:52.208" v="364" actId="20577"/>
      <pc:docMkLst>
        <pc:docMk/>
      </pc:docMkLst>
      <pc:sldChg chg="modSp">
        <pc:chgData name="Guest User" userId="S::urn:spo:anon#39e5ff7a0f0e910eba34cac471ad5ebc5c0e68e2acb7d96258a23ca7ea7dd813::" providerId="AD" clId="Web-{61E5EB6F-FA46-D9CB-3C45-830856A49850}" dt="2022-04-20T17:48:52.208" v="364" actId="20577"/>
        <pc:sldMkLst>
          <pc:docMk/>
          <pc:sldMk cId="2814389194" sldId="256"/>
        </pc:sldMkLst>
        <pc:spChg chg="mod">
          <ac:chgData name="Guest User" userId="S::urn:spo:anon#39e5ff7a0f0e910eba34cac471ad5ebc5c0e68e2acb7d96258a23ca7ea7dd813::" providerId="AD" clId="Web-{61E5EB6F-FA46-D9CB-3C45-830856A49850}" dt="2022-04-20T17:28:02.249" v="140" actId="14100"/>
          <ac:spMkLst>
            <pc:docMk/>
            <pc:sldMk cId="2814389194" sldId="256"/>
            <ac:spMk id="8" creationId="{64BC7B86-849B-A749-A55E-349C39B398FA}"/>
          </ac:spMkLst>
        </pc:spChg>
        <pc:spChg chg="mod">
          <ac:chgData name="Guest User" userId="S::urn:spo:anon#39e5ff7a0f0e910eba34cac471ad5ebc5c0e68e2acb7d96258a23ca7ea7dd813::" providerId="AD" clId="Web-{61E5EB6F-FA46-D9CB-3C45-830856A49850}" dt="2022-04-20T17:14:03.714" v="8" actId="1076"/>
          <ac:spMkLst>
            <pc:docMk/>
            <pc:sldMk cId="2814389194" sldId="256"/>
            <ac:spMk id="10" creationId="{D2D5DE92-DA9B-4BBD-AFBC-1A95B0937DBB}"/>
          </ac:spMkLst>
        </pc:spChg>
        <pc:spChg chg="mod">
          <ac:chgData name="Guest User" userId="S::urn:spo:anon#39e5ff7a0f0e910eba34cac471ad5ebc5c0e68e2acb7d96258a23ca7ea7dd813::" providerId="AD" clId="Web-{61E5EB6F-FA46-D9CB-3C45-830856A49850}" dt="2022-04-20T17:24:07.170" v="103" actId="1076"/>
          <ac:spMkLst>
            <pc:docMk/>
            <pc:sldMk cId="2814389194" sldId="256"/>
            <ac:spMk id="14" creationId="{D679422D-20CE-4D48-A976-BA01500F41C0}"/>
          </ac:spMkLst>
        </pc:spChg>
        <pc:spChg chg="mod">
          <ac:chgData name="Guest User" userId="S::urn:spo:anon#39e5ff7a0f0e910eba34cac471ad5ebc5c0e68e2acb7d96258a23ca7ea7dd813::" providerId="AD" clId="Web-{61E5EB6F-FA46-D9CB-3C45-830856A49850}" dt="2022-04-20T17:09:38.072" v="2" actId="14100"/>
          <ac:spMkLst>
            <pc:docMk/>
            <pc:sldMk cId="2814389194" sldId="256"/>
            <ac:spMk id="17" creationId="{6DD728C6-7EA9-DF4A-9786-B853264AA6B5}"/>
          </ac:spMkLst>
        </pc:spChg>
        <pc:spChg chg="mod">
          <ac:chgData name="Guest User" userId="S::urn:spo:anon#39e5ff7a0f0e910eba34cac471ad5ebc5c0e68e2acb7d96258a23ca7ea7dd813::" providerId="AD" clId="Web-{61E5EB6F-FA46-D9CB-3C45-830856A49850}" dt="2022-04-20T17:15:47.558" v="26" actId="20577"/>
          <ac:spMkLst>
            <pc:docMk/>
            <pc:sldMk cId="2814389194" sldId="256"/>
            <ac:spMk id="22" creationId="{EF29EE16-5308-2345-816C-CB9F84621AE7}"/>
          </ac:spMkLst>
        </pc:spChg>
        <pc:spChg chg="mod">
          <ac:chgData name="Guest User" userId="S::urn:spo:anon#39e5ff7a0f0e910eba34cac471ad5ebc5c0e68e2acb7d96258a23ca7ea7dd813::" providerId="AD" clId="Web-{61E5EB6F-FA46-D9CB-3C45-830856A49850}" dt="2022-04-20T17:41:45.316" v="353" actId="20577"/>
          <ac:spMkLst>
            <pc:docMk/>
            <pc:sldMk cId="2814389194" sldId="256"/>
            <ac:spMk id="23" creationId="{17508CC7-ADAE-9C40-B0BF-8982EDF1F4A2}"/>
          </ac:spMkLst>
        </pc:spChg>
        <pc:spChg chg="mod">
          <ac:chgData name="Guest User" userId="S::urn:spo:anon#39e5ff7a0f0e910eba34cac471ad5ebc5c0e68e2acb7d96258a23ca7ea7dd813::" providerId="AD" clId="Web-{61E5EB6F-FA46-D9CB-3C45-830856A49850}" dt="2022-04-20T17:41:53.175" v="354" actId="1076"/>
          <ac:spMkLst>
            <pc:docMk/>
            <pc:sldMk cId="2814389194" sldId="256"/>
            <ac:spMk id="24" creationId="{065168AF-A310-6243-9DD4-E5375D0310D7}"/>
          </ac:spMkLst>
        </pc:spChg>
        <pc:spChg chg="mod">
          <ac:chgData name="Guest User" userId="S::urn:spo:anon#39e5ff7a0f0e910eba34cac471ad5ebc5c0e68e2acb7d96258a23ca7ea7dd813::" providerId="AD" clId="Web-{61E5EB6F-FA46-D9CB-3C45-830856A49850}" dt="2022-04-20T17:17:32.606" v="32" actId="20577"/>
          <ac:spMkLst>
            <pc:docMk/>
            <pc:sldMk cId="2814389194" sldId="256"/>
            <ac:spMk id="26" creationId="{277AC31D-4D49-7840-BE27-0764A44E953E}"/>
          </ac:spMkLst>
        </pc:spChg>
        <pc:spChg chg="mod">
          <ac:chgData name="Guest User" userId="S::urn:spo:anon#39e5ff7a0f0e910eba34cac471ad5ebc5c0e68e2acb7d96258a23ca7ea7dd813::" providerId="AD" clId="Web-{61E5EB6F-FA46-D9CB-3C45-830856A49850}" dt="2022-04-20T17:42:36.597" v="358" actId="1076"/>
          <ac:spMkLst>
            <pc:docMk/>
            <pc:sldMk cId="2814389194" sldId="256"/>
            <ac:spMk id="30" creationId="{588E3087-D301-4187-9BDE-F0D29BED8BAF}"/>
          </ac:spMkLst>
        </pc:spChg>
        <pc:spChg chg="mod">
          <ac:chgData name="Guest User" userId="S::urn:spo:anon#39e5ff7a0f0e910eba34cac471ad5ebc5c0e68e2acb7d96258a23ca7ea7dd813::" providerId="AD" clId="Web-{61E5EB6F-FA46-D9CB-3C45-830856A49850}" dt="2022-04-20T17:28:57.546" v="145" actId="1076"/>
          <ac:spMkLst>
            <pc:docMk/>
            <pc:sldMk cId="2814389194" sldId="256"/>
            <ac:spMk id="33" creationId="{C39D5A72-8E28-3246-B302-D729DD309455}"/>
          </ac:spMkLst>
        </pc:spChg>
        <pc:spChg chg="mod">
          <ac:chgData name="Guest User" userId="S::urn:spo:anon#39e5ff7a0f0e910eba34cac471ad5ebc5c0e68e2acb7d96258a23ca7ea7dd813::" providerId="AD" clId="Web-{61E5EB6F-FA46-D9CB-3C45-830856A49850}" dt="2022-04-20T17:48:52.208" v="364" actId="20577"/>
          <ac:spMkLst>
            <pc:docMk/>
            <pc:sldMk cId="2814389194" sldId="256"/>
            <ac:spMk id="36" creationId="{182EF2A9-7943-6347-97C1-9F4EBFBDC956}"/>
          </ac:spMkLst>
        </pc:spChg>
        <pc:graphicFrameChg chg="mod modGraphic">
          <ac:chgData name="Guest User" userId="S::urn:spo:anon#39e5ff7a0f0e910eba34cac471ad5ebc5c0e68e2acb7d96258a23ca7ea7dd813::" providerId="AD" clId="Web-{61E5EB6F-FA46-D9CB-3C45-830856A49850}" dt="2022-04-20T17:14:09.714" v="9" actId="1076"/>
          <ac:graphicFrameMkLst>
            <pc:docMk/>
            <pc:sldMk cId="2814389194" sldId="256"/>
            <ac:graphicFrameMk id="7" creationId="{008B8C56-BCCE-422B-8246-EE998990122E}"/>
          </ac:graphicFrameMkLst>
        </pc:graphicFrameChg>
        <pc:picChg chg="mod">
          <ac:chgData name="Guest User" userId="S::urn:spo:anon#39e5ff7a0f0e910eba34cac471ad5ebc5c0e68e2acb7d96258a23ca7ea7dd813::" providerId="AD" clId="Web-{61E5EB6F-FA46-D9CB-3C45-830856A49850}" dt="2022-04-20T17:24:26.826" v="107" actId="1076"/>
          <ac:picMkLst>
            <pc:docMk/>
            <pc:sldMk cId="2814389194" sldId="256"/>
            <ac:picMk id="3" creationId="{90987D4C-3D5D-3E3F-83AB-5BDD95435A27}"/>
          </ac:picMkLst>
        </pc:picChg>
        <pc:picChg chg="mod">
          <ac:chgData name="Guest User" userId="S::urn:spo:anon#39e5ff7a0f0e910eba34cac471ad5ebc5c0e68e2acb7d96258a23ca7ea7dd813::" providerId="AD" clId="Web-{61E5EB6F-FA46-D9CB-3C45-830856A49850}" dt="2022-04-20T17:21:57.185" v="96" actId="14100"/>
          <ac:picMkLst>
            <pc:docMk/>
            <pc:sldMk cId="2814389194" sldId="256"/>
            <ac:picMk id="4" creationId="{5780CA50-ECEB-5ED1-E6C8-74DDD50C3845}"/>
          </ac:picMkLst>
        </pc:picChg>
        <pc:picChg chg="mod">
          <ac:chgData name="Guest User" userId="S::urn:spo:anon#39e5ff7a0f0e910eba34cac471ad5ebc5c0e68e2acb7d96258a23ca7ea7dd813::" providerId="AD" clId="Web-{61E5EB6F-FA46-D9CB-3C45-830856A49850}" dt="2022-04-20T17:09:31.463" v="1" actId="1076"/>
          <ac:picMkLst>
            <pc:docMk/>
            <pc:sldMk cId="2814389194" sldId="256"/>
            <ac:picMk id="11" creationId="{E41EF05E-E545-1551-AFB4-F44297A458A9}"/>
          </ac:picMkLst>
        </pc:picChg>
        <pc:picChg chg="mod">
          <ac:chgData name="Guest User" userId="S::urn:spo:anon#39e5ff7a0f0e910eba34cac471ad5ebc5c0e68e2acb7d96258a23ca7ea7dd813::" providerId="AD" clId="Web-{61E5EB6F-FA46-D9CB-3C45-830856A49850}" dt="2022-04-20T17:23:26.123" v="102" actId="14100"/>
          <ac:picMkLst>
            <pc:docMk/>
            <pc:sldMk cId="2814389194" sldId="256"/>
            <ac:picMk id="12" creationId="{434119B6-627C-4302-A09C-7E34C3F688A5}"/>
          </ac:picMkLst>
        </pc:picChg>
        <pc:picChg chg="mod">
          <ac:chgData name="Guest User" userId="S::urn:spo:anon#39e5ff7a0f0e910eba34cac471ad5ebc5c0e68e2acb7d96258a23ca7ea7dd813::" providerId="AD" clId="Web-{61E5EB6F-FA46-D9CB-3C45-830856A49850}" dt="2022-04-20T17:20:17.388" v="92" actId="1076"/>
          <ac:picMkLst>
            <pc:docMk/>
            <pc:sldMk cId="2814389194" sldId="256"/>
            <ac:picMk id="13" creationId="{611DE0B3-502F-F7D6-4F11-5A5D78C0F49C}"/>
          </ac:picMkLst>
        </pc:picChg>
        <pc:picChg chg="mod">
          <ac:chgData name="Guest User" userId="S::urn:spo:anon#39e5ff7a0f0e910eba34cac471ad5ebc5c0e68e2acb7d96258a23ca7ea7dd813::" providerId="AD" clId="Web-{61E5EB6F-FA46-D9CB-3C45-830856A49850}" dt="2022-04-20T17:20:34.872" v="94" actId="1076"/>
          <ac:picMkLst>
            <pc:docMk/>
            <pc:sldMk cId="2814389194" sldId="256"/>
            <ac:picMk id="15" creationId="{9366F99D-7363-FE57-1523-94B59EA7C8C7}"/>
          </ac:picMkLst>
        </pc:picChg>
        <pc:picChg chg="mod">
          <ac:chgData name="Guest User" userId="S::urn:spo:anon#39e5ff7a0f0e910eba34cac471ad5ebc5c0e68e2acb7d96258a23ca7ea7dd813::" providerId="AD" clId="Web-{61E5EB6F-FA46-D9CB-3C45-830856A49850}" dt="2022-04-20T17:24:20.326" v="105" actId="14100"/>
          <ac:picMkLst>
            <pc:docMk/>
            <pc:sldMk cId="2814389194" sldId="256"/>
            <ac:picMk id="18" creationId="{B2E26D96-3D51-4D43-80C4-F40FACB21990}"/>
          </ac:picMkLst>
        </pc:picChg>
      </pc:sldChg>
    </pc:docChg>
  </pc:docChgLst>
  <pc:docChgLst>
    <pc:chgData name="Denenberg,Jon (EID)" userId="S::jondberg@colostate.edu::e6b2bd6f-f626-4c31-bc5f-e3c1cfbd616b" providerId="AD" clId="Web-{41A07C4C-25F4-4F2E-89B2-69EBC2FDAA5D}"/>
    <pc:docChg chg="modSld">
      <pc:chgData name="Denenberg,Jon (EID)" userId="S::jondberg@colostate.edu::e6b2bd6f-f626-4c31-bc5f-e3c1cfbd616b" providerId="AD" clId="Web-{41A07C4C-25F4-4F2E-89B2-69EBC2FDAA5D}" dt="2022-04-22T00:38:31.317" v="15" actId="1076"/>
      <pc:docMkLst>
        <pc:docMk/>
      </pc:docMkLst>
      <pc:sldChg chg="addSp delSp modSp">
        <pc:chgData name="Denenberg,Jon (EID)" userId="S::jondberg@colostate.edu::e6b2bd6f-f626-4c31-bc5f-e3c1cfbd616b" providerId="AD" clId="Web-{41A07C4C-25F4-4F2E-89B2-69EBC2FDAA5D}" dt="2022-04-22T00:38:31.317" v="15" actId="1076"/>
        <pc:sldMkLst>
          <pc:docMk/>
          <pc:sldMk cId="2814389194" sldId="256"/>
        </pc:sldMkLst>
        <pc:spChg chg="mod">
          <ac:chgData name="Denenberg,Jon (EID)" userId="S::jondberg@colostate.edu::e6b2bd6f-f626-4c31-bc5f-e3c1cfbd616b" providerId="AD" clId="Web-{41A07C4C-25F4-4F2E-89B2-69EBC2FDAA5D}" dt="2022-04-22T00:38:31.317" v="15" actId="1076"/>
          <ac:spMkLst>
            <pc:docMk/>
            <pc:sldMk cId="2814389194" sldId="256"/>
            <ac:spMk id="8" creationId="{64BC7B86-849B-A749-A55E-349C39B398FA}"/>
          </ac:spMkLst>
        </pc:spChg>
        <pc:spChg chg="mod">
          <ac:chgData name="Denenberg,Jon (EID)" userId="S::jondberg@colostate.edu::e6b2bd6f-f626-4c31-bc5f-e3c1cfbd616b" providerId="AD" clId="Web-{41A07C4C-25F4-4F2E-89B2-69EBC2FDAA5D}" dt="2022-04-22T00:38:23.645" v="14" actId="1076"/>
          <ac:spMkLst>
            <pc:docMk/>
            <pc:sldMk cId="2814389194" sldId="256"/>
            <ac:spMk id="26" creationId="{277AC31D-4D49-7840-BE27-0764A44E953E}"/>
          </ac:spMkLst>
        </pc:spChg>
        <pc:graphicFrameChg chg="add del mod">
          <ac:chgData name="Denenberg,Jon (EID)" userId="S::jondberg@colostate.edu::e6b2bd6f-f626-4c31-bc5f-e3c1cfbd616b" providerId="AD" clId="Web-{41A07C4C-25F4-4F2E-89B2-69EBC2FDAA5D}" dt="2022-04-22T00:37:33.160" v="6"/>
          <ac:graphicFrameMkLst>
            <pc:docMk/>
            <pc:sldMk cId="2814389194" sldId="256"/>
            <ac:graphicFrameMk id="27" creationId="{1EF28468-6030-474D-9321-F3B1B7B6E00D}"/>
          </ac:graphicFrameMkLst>
        </pc:graphicFrameChg>
        <pc:graphicFrameChg chg="add del">
          <ac:chgData name="Denenberg,Jon (EID)" userId="S::jondberg@colostate.edu::e6b2bd6f-f626-4c31-bc5f-e3c1cfbd616b" providerId="AD" clId="Web-{41A07C4C-25F4-4F2E-89B2-69EBC2FDAA5D}" dt="2022-04-22T00:37:44.067" v="8"/>
          <ac:graphicFrameMkLst>
            <pc:docMk/>
            <pc:sldMk cId="2814389194" sldId="256"/>
            <ac:graphicFrameMk id="28" creationId="{1EF28468-6030-474D-9321-F3B1B7B6E00D}"/>
          </ac:graphicFrameMkLst>
        </pc:graphicFrameChg>
        <pc:graphicFrameChg chg="add del mod">
          <ac:chgData name="Denenberg,Jon (EID)" userId="S::jondberg@colostate.edu::e6b2bd6f-f626-4c31-bc5f-e3c1cfbd616b" providerId="AD" clId="Web-{41A07C4C-25F4-4F2E-89B2-69EBC2FDAA5D}" dt="2022-04-22T00:38:13.098" v="13"/>
          <ac:graphicFrameMkLst>
            <pc:docMk/>
            <pc:sldMk cId="2814389194" sldId="256"/>
            <ac:graphicFrameMk id="29" creationId="{1EF28468-6030-474D-9321-F3B1B7B6E00D}"/>
          </ac:graphicFrameMkLst>
        </pc:graphicFrameChg>
        <pc:picChg chg="del">
          <ac:chgData name="Denenberg,Jon (EID)" userId="S::jondberg@colostate.edu::e6b2bd6f-f626-4c31-bc5f-e3c1cfbd616b" providerId="AD" clId="Web-{41A07C4C-25F4-4F2E-89B2-69EBC2FDAA5D}" dt="2022-04-22T00:37:10.379" v="0"/>
          <ac:picMkLst>
            <pc:docMk/>
            <pc:sldMk cId="2814389194" sldId="256"/>
            <ac:picMk id="11" creationId="{E41EF05E-E545-1551-AFB4-F44297A458A9}"/>
          </ac:picMkLst>
        </pc:picChg>
        <pc:picChg chg="del">
          <ac:chgData name="Denenberg,Jon (EID)" userId="S::jondberg@colostate.edu::e6b2bd6f-f626-4c31-bc5f-e3c1cfbd616b" providerId="AD" clId="Web-{41A07C4C-25F4-4F2E-89B2-69EBC2FDAA5D}" dt="2022-04-22T00:37:11.363" v="1"/>
          <ac:picMkLst>
            <pc:docMk/>
            <pc:sldMk cId="2814389194" sldId="256"/>
            <ac:picMk id="13" creationId="{611DE0B3-502F-F7D6-4F11-5A5D78C0F49C}"/>
          </ac:picMkLst>
        </pc:picChg>
        <pc:picChg chg="del">
          <ac:chgData name="Denenberg,Jon (EID)" userId="S::jondberg@colostate.edu::e6b2bd6f-f626-4c31-bc5f-e3c1cfbd616b" providerId="AD" clId="Web-{41A07C4C-25F4-4F2E-89B2-69EBC2FDAA5D}" dt="2022-04-22T00:37:12.504" v="2"/>
          <ac:picMkLst>
            <pc:docMk/>
            <pc:sldMk cId="2814389194" sldId="256"/>
            <ac:picMk id="15" creationId="{9366F99D-7363-FE57-1523-94B59EA7C8C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p>
        </p:txBody>
      </p:sp>
      <p:sp>
        <p:nvSpPr>
          <p:cNvPr id="4" name="Date Placeholder 3"/>
          <p:cNvSpPr>
            <a:spLocks noGrp="1"/>
          </p:cNvSpPr>
          <p:nvPr>
            <p:ph type="dt" sz="half" idx="10"/>
          </p:nvPr>
        </p:nvSpPr>
        <p:spPr/>
        <p:txBody>
          <a:bodyPr/>
          <a:lstStyle/>
          <a:p>
            <a:fld id="{6249D54D-CC06-D346-A5FC-17986264D569}"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1137E-DECE-4B4E-B33F-EE798CEB82DA}" type="slidenum">
              <a:rPr lang="en-US" smtClean="0"/>
              <a:pPr/>
              <a:t>‹#›</a:t>
            </a:fld>
            <a:endParaRPr lang="en-US"/>
          </a:p>
        </p:txBody>
      </p:sp>
    </p:spTree>
    <p:extLst>
      <p:ext uri="{BB962C8B-B14F-4D97-AF65-F5344CB8AC3E}">
        <p14:creationId xmlns:p14="http://schemas.microsoft.com/office/powerpoint/2010/main" val="3208607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49D54D-CC06-D346-A5FC-17986264D569}"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1137E-DECE-4B4E-B33F-EE798CEB82DA}" type="slidenum">
              <a:rPr lang="en-US" smtClean="0"/>
              <a:pPr/>
              <a:t>‹#›</a:t>
            </a:fld>
            <a:endParaRPr lang="en-US"/>
          </a:p>
        </p:txBody>
      </p:sp>
    </p:spTree>
    <p:extLst>
      <p:ext uri="{BB962C8B-B14F-4D97-AF65-F5344CB8AC3E}">
        <p14:creationId xmlns:p14="http://schemas.microsoft.com/office/powerpoint/2010/main" val="2651227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49D54D-CC06-D346-A5FC-17986264D569}"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1137E-DECE-4B4E-B33F-EE798CEB82DA}" type="slidenum">
              <a:rPr lang="en-US" smtClean="0"/>
              <a:pPr/>
              <a:t>‹#›</a:t>
            </a:fld>
            <a:endParaRPr lang="en-US"/>
          </a:p>
        </p:txBody>
      </p:sp>
    </p:spTree>
    <p:extLst>
      <p:ext uri="{BB962C8B-B14F-4D97-AF65-F5344CB8AC3E}">
        <p14:creationId xmlns:p14="http://schemas.microsoft.com/office/powerpoint/2010/main" val="2421965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49D54D-CC06-D346-A5FC-17986264D569}"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1137E-DECE-4B4E-B33F-EE798CEB82DA}" type="slidenum">
              <a:rPr lang="en-US" smtClean="0"/>
              <a:pPr/>
              <a:t>‹#›</a:t>
            </a:fld>
            <a:endParaRPr lang="en-US"/>
          </a:p>
        </p:txBody>
      </p:sp>
    </p:spTree>
    <p:extLst>
      <p:ext uri="{BB962C8B-B14F-4D97-AF65-F5344CB8AC3E}">
        <p14:creationId xmlns:p14="http://schemas.microsoft.com/office/powerpoint/2010/main" val="514931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9D54D-CC06-D346-A5FC-17986264D569}" type="datetimeFigureOut">
              <a:rPr lang="en-US" smtClean="0"/>
              <a:pPr/>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1137E-DECE-4B4E-B33F-EE798CEB82DA}" type="slidenum">
              <a:rPr lang="en-US" smtClean="0"/>
              <a:pPr/>
              <a:t>‹#›</a:t>
            </a:fld>
            <a:endParaRPr lang="en-US"/>
          </a:p>
        </p:txBody>
      </p:sp>
    </p:spTree>
    <p:extLst>
      <p:ext uri="{BB962C8B-B14F-4D97-AF65-F5344CB8AC3E}">
        <p14:creationId xmlns:p14="http://schemas.microsoft.com/office/powerpoint/2010/main" val="2607274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49D54D-CC06-D346-A5FC-17986264D569}"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1137E-DECE-4B4E-B33F-EE798CEB82DA}" type="slidenum">
              <a:rPr lang="en-US" smtClean="0"/>
              <a:pPr/>
              <a:t>‹#›</a:t>
            </a:fld>
            <a:endParaRPr lang="en-US"/>
          </a:p>
        </p:txBody>
      </p:sp>
    </p:spTree>
    <p:extLst>
      <p:ext uri="{BB962C8B-B14F-4D97-AF65-F5344CB8AC3E}">
        <p14:creationId xmlns:p14="http://schemas.microsoft.com/office/powerpoint/2010/main" val="3107482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49D54D-CC06-D346-A5FC-17986264D569}" type="datetimeFigureOut">
              <a:rPr lang="en-US" smtClean="0"/>
              <a:pPr/>
              <a:t>4/21/2022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31137E-DECE-4B4E-B33F-EE798CEB82DA}" type="slidenum">
              <a:rPr lang="en-US" smtClean="0"/>
              <a:pPr/>
              <a:t>‹#›</a:t>
            </a:fld>
            <a:endParaRPr lang="en-US"/>
          </a:p>
        </p:txBody>
      </p:sp>
    </p:spTree>
    <p:extLst>
      <p:ext uri="{BB962C8B-B14F-4D97-AF65-F5344CB8AC3E}">
        <p14:creationId xmlns:p14="http://schemas.microsoft.com/office/powerpoint/2010/main" val="1515054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49D54D-CC06-D346-A5FC-17986264D569}" type="datetimeFigureOut">
              <a:rPr lang="en-US" smtClean="0"/>
              <a:pPr/>
              <a:t>4/21/2022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31137E-DECE-4B4E-B33F-EE798CEB82DA}" type="slidenum">
              <a:rPr lang="en-US" smtClean="0"/>
              <a:pPr/>
              <a:t>‹#›</a:t>
            </a:fld>
            <a:endParaRPr lang="en-US"/>
          </a:p>
        </p:txBody>
      </p:sp>
    </p:spTree>
    <p:extLst>
      <p:ext uri="{BB962C8B-B14F-4D97-AF65-F5344CB8AC3E}">
        <p14:creationId xmlns:p14="http://schemas.microsoft.com/office/powerpoint/2010/main" val="3111248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49D54D-CC06-D346-A5FC-17986264D569}" type="datetimeFigureOut">
              <a:rPr lang="en-US" smtClean="0"/>
              <a:pPr/>
              <a:t>4/21/2022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31137E-DECE-4B4E-B33F-EE798CEB82DA}" type="slidenum">
              <a:rPr lang="en-US" smtClean="0"/>
              <a:pPr/>
              <a:t>‹#›</a:t>
            </a:fld>
            <a:endParaRPr lang="en-US"/>
          </a:p>
        </p:txBody>
      </p:sp>
    </p:spTree>
    <p:extLst>
      <p:ext uri="{BB962C8B-B14F-4D97-AF65-F5344CB8AC3E}">
        <p14:creationId xmlns:p14="http://schemas.microsoft.com/office/powerpoint/2010/main" val="3985675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249D54D-CC06-D346-A5FC-17986264D569}"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1137E-DECE-4B4E-B33F-EE798CEB82DA}" type="slidenum">
              <a:rPr lang="en-US" smtClean="0"/>
              <a:pPr/>
              <a:t>‹#›</a:t>
            </a:fld>
            <a:endParaRPr lang="en-US"/>
          </a:p>
        </p:txBody>
      </p:sp>
    </p:spTree>
    <p:extLst>
      <p:ext uri="{BB962C8B-B14F-4D97-AF65-F5344CB8AC3E}">
        <p14:creationId xmlns:p14="http://schemas.microsoft.com/office/powerpoint/2010/main" val="3755234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249D54D-CC06-D346-A5FC-17986264D569}" type="datetimeFigureOut">
              <a:rPr lang="en-US" smtClean="0"/>
              <a:pPr/>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1137E-DECE-4B4E-B33F-EE798CEB82DA}" type="slidenum">
              <a:rPr lang="en-US" smtClean="0"/>
              <a:pPr/>
              <a:t>‹#›</a:t>
            </a:fld>
            <a:endParaRPr lang="en-US"/>
          </a:p>
        </p:txBody>
      </p:sp>
    </p:spTree>
    <p:extLst>
      <p:ext uri="{BB962C8B-B14F-4D97-AF65-F5344CB8AC3E}">
        <p14:creationId xmlns:p14="http://schemas.microsoft.com/office/powerpoint/2010/main" val="3902952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6249D54D-CC06-D346-A5FC-17986264D569}" type="datetimeFigureOut">
              <a:rPr lang="en-US" smtClean="0"/>
              <a:pPr/>
              <a:t>4/21/2022</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0731137E-DECE-4B4E-B33F-EE798CEB82DA}" type="slidenum">
              <a:rPr lang="en-US" smtClean="0"/>
              <a:pPr/>
              <a:t>‹#›</a:t>
            </a:fld>
            <a:endParaRPr lang="en-US"/>
          </a:p>
        </p:txBody>
      </p:sp>
    </p:spTree>
    <p:extLst>
      <p:ext uri="{BB962C8B-B14F-4D97-AF65-F5344CB8AC3E}">
        <p14:creationId xmlns:p14="http://schemas.microsoft.com/office/powerpoint/2010/main" val="1261816747"/>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13" Type="http://schemas.openxmlformats.org/officeDocument/2006/relationships/image" Target="../media/image8.png"/><Relationship Id="rId3" Type="http://schemas.openxmlformats.org/officeDocument/2006/relationships/hyperlink" Target="https://europepmc.org/backend/ptpmcrender.fcgi?accid=PMC241579&amp;blobtype=pdf" TargetMode="External"/><Relationship Id="rId7" Type="http://schemas.openxmlformats.org/officeDocument/2006/relationships/image" Target="../media/image2.jpeg"/><Relationship Id="rId12" Type="http://schemas.openxmlformats.org/officeDocument/2006/relationships/image" Target="../media/image7.jpeg"/><Relationship Id="rId2" Type="http://schemas.openxmlformats.org/officeDocument/2006/relationships/hyperlink" Target="https://www.mdpi.com/1996-1073/12/13/2614" TargetMode="External"/><Relationship Id="rId1" Type="http://schemas.openxmlformats.org/officeDocument/2006/relationships/slideLayout" Target="../slideLayouts/slideLayout1.xml"/><Relationship Id="rId6" Type="http://schemas.openxmlformats.org/officeDocument/2006/relationships/image" Target="../media/image1.jpeg"/><Relationship Id="rId11" Type="http://schemas.openxmlformats.org/officeDocument/2006/relationships/image" Target="../media/image6.jpeg"/><Relationship Id="rId5" Type="http://schemas.openxmlformats.org/officeDocument/2006/relationships/hyperlink" Target="https://www.scielo.br/j/cta/a/xZgF6zc36kdPjrcW9DJBsZr/?lang=en" TargetMode="External"/><Relationship Id="rId15" Type="http://schemas.openxmlformats.org/officeDocument/2006/relationships/image" Target="../media/image10.png"/><Relationship Id="rId10" Type="http://schemas.openxmlformats.org/officeDocument/2006/relationships/image" Target="../media/image5.jpeg"/><Relationship Id="rId4" Type="http://schemas.openxmlformats.org/officeDocument/2006/relationships/hyperlink" Target="https://doi-org.ezproxy2.library.colostate.edu/10.1002/j.2050-0416.2002.tb00124.x" TargetMode="External"/><Relationship Id="rId9" Type="http://schemas.openxmlformats.org/officeDocument/2006/relationships/image" Target="../media/image4.jpeg"/><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32000">
              <a:schemeClr val="accent1">
                <a:lumMod val="60000"/>
                <a:lumOff val="40000"/>
              </a:schemeClr>
            </a:gs>
            <a:gs pos="100000">
              <a:schemeClr val="accent1">
                <a:lumMod val="7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7FF26-0454-604B-A617-FF24C9D8D830}"/>
              </a:ext>
            </a:extLst>
          </p:cNvPr>
          <p:cNvSpPr>
            <a:spLocks noGrp="1"/>
          </p:cNvSpPr>
          <p:nvPr>
            <p:ph type="ctrTitle"/>
          </p:nvPr>
        </p:nvSpPr>
        <p:spPr>
          <a:xfrm>
            <a:off x="1600200" y="115434"/>
            <a:ext cx="40690800" cy="1973224"/>
          </a:xfrm>
          <a:noFill/>
          <a:ln>
            <a:noFill/>
          </a:ln>
          <a:effectLst>
            <a:glow>
              <a:schemeClr val="accent6"/>
            </a:glow>
            <a:reflection endPos="0" dist="50800" dir="5400000" sy="-100000" algn="bl" rotWithShape="0"/>
            <a:softEdge rad="0"/>
          </a:effectLst>
        </p:spPr>
        <p:txBody>
          <a:bodyPr wrap="square">
            <a:normAutofit/>
          </a:bodyPr>
          <a:lstStyle/>
          <a:p>
            <a:r>
              <a:rPr lang="en-US" sz="11999">
                <a:solidFill>
                  <a:schemeClr val="bg1"/>
                </a:solidFill>
                <a:latin typeface="Times New Roman" panose="02020603050405020304" pitchFamily="18" charset="0"/>
                <a:cs typeface="Times New Roman" panose="02020603050405020304" pitchFamily="18" charset="0"/>
              </a:rPr>
              <a:t>High Gravity Fermentation with Nutrient Supplementation</a:t>
            </a:r>
            <a:r>
              <a:rPr lang="en-US" sz="11999">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64BC7B86-849B-A749-A55E-349C39B398FA}"/>
              </a:ext>
            </a:extLst>
          </p:cNvPr>
          <p:cNvSpPr txBox="1"/>
          <p:nvPr/>
        </p:nvSpPr>
        <p:spPr>
          <a:xfrm>
            <a:off x="192213" y="16658472"/>
            <a:ext cx="10716271" cy="3831743"/>
          </a:xfrm>
          <a:prstGeom prst="roundRect">
            <a:avLst/>
          </a:prstGeom>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pPr algn="ctr"/>
            <a:r>
              <a:rPr lang="en-US" sz="4500" b="1">
                <a:latin typeface="Times New Roman" panose="02020603050405020304" pitchFamily="18" charset="0"/>
                <a:cs typeface="Times New Roman" panose="02020603050405020304" pitchFamily="18" charset="0"/>
              </a:rPr>
              <a:t>Hypothesis</a:t>
            </a:r>
          </a:p>
          <a:p>
            <a:pPr algn="ctr"/>
            <a:endParaRPr lang="en-US" sz="2000" b="1">
              <a:solidFill>
                <a:schemeClr val="bg1"/>
              </a:solidFill>
              <a:latin typeface="Times New Roman" panose="02020603050405020304" pitchFamily="18" charset="0"/>
              <a:cs typeface="Times New Roman" panose="02020603050405020304" pitchFamily="18" charset="0"/>
            </a:endParaRPr>
          </a:p>
          <a:p>
            <a:pPr algn="ctr"/>
            <a:r>
              <a:rPr lang="en-US" sz="3000" b="0" i="0" u="none" strike="noStrike">
                <a:solidFill>
                  <a:schemeClr val="bg1"/>
                </a:solidFill>
                <a:effectLst/>
                <a:latin typeface="Times New Roman"/>
                <a:cs typeface="Times New Roman"/>
              </a:rPr>
              <a:t>	The effect of increasing yeast pitch rate in a high </a:t>
            </a:r>
            <a:r>
              <a:rPr lang="en-US" sz="3000" b="0" i="0" u="none" strike="noStrike" err="1">
                <a:solidFill>
                  <a:schemeClr val="bg1"/>
                </a:solidFill>
                <a:effectLst/>
                <a:latin typeface="Times New Roman"/>
                <a:cs typeface="Times New Roman"/>
              </a:rPr>
              <a:t>plato</a:t>
            </a:r>
            <a:r>
              <a:rPr lang="en-US" sz="3000" b="0" i="0" u="none" strike="noStrike">
                <a:solidFill>
                  <a:schemeClr val="bg1"/>
                </a:solidFill>
                <a:effectLst/>
                <a:latin typeface="Times New Roman"/>
                <a:cs typeface="Times New Roman"/>
              </a:rPr>
              <a:t> substrate deficient in Free Amino Nitrogen (FAN) and micronutrients</a:t>
            </a:r>
            <a:r>
              <a:rPr lang="en-US" sz="3000">
                <a:solidFill>
                  <a:schemeClr val="bg1"/>
                </a:solidFill>
                <a:latin typeface="Times New Roman"/>
                <a:cs typeface="Times New Roman"/>
              </a:rPr>
              <a:t> supplemented with Gusmer </a:t>
            </a:r>
            <a:r>
              <a:rPr lang="en-US" sz="3000" err="1">
                <a:solidFill>
                  <a:schemeClr val="bg1"/>
                </a:solidFill>
                <a:latin typeface="Times New Roman"/>
                <a:cs typeface="Times New Roman"/>
              </a:rPr>
              <a:t>MicroElements</a:t>
            </a:r>
            <a:r>
              <a:rPr lang="en-US" sz="3000">
                <a:solidFill>
                  <a:schemeClr val="bg1"/>
                </a:solidFill>
                <a:latin typeface="Times New Roman"/>
                <a:cs typeface="Times New Roman"/>
              </a:rPr>
              <a:t> Hard Seltzer HG dry yeast nutrient will</a:t>
            </a:r>
            <a:r>
              <a:rPr lang="en-US" sz="3000" b="0" i="0" u="none" strike="noStrike">
                <a:solidFill>
                  <a:schemeClr val="bg1"/>
                </a:solidFill>
                <a:effectLst/>
                <a:latin typeface="Times New Roman"/>
                <a:cs typeface="Times New Roman"/>
              </a:rPr>
              <a:t> </a:t>
            </a:r>
            <a:r>
              <a:rPr lang="en-US" sz="3000">
                <a:solidFill>
                  <a:schemeClr val="bg1"/>
                </a:solidFill>
                <a:latin typeface="Times New Roman"/>
                <a:cs typeface="Times New Roman"/>
              </a:rPr>
              <a:t>result in a faster time to complete depletion of fermentable carbohydrates.</a:t>
            </a:r>
          </a:p>
        </p:txBody>
      </p:sp>
      <p:sp>
        <p:nvSpPr>
          <p:cNvPr id="14" name="TextBox 13">
            <a:extLst>
              <a:ext uri="{FF2B5EF4-FFF2-40B4-BE49-F238E27FC236}">
                <a16:creationId xmlns:a16="http://schemas.microsoft.com/office/drawing/2014/main" id="{D679422D-20CE-4D48-A976-BA01500F41C0}"/>
              </a:ext>
            </a:extLst>
          </p:cNvPr>
          <p:cNvSpPr txBox="1"/>
          <p:nvPr/>
        </p:nvSpPr>
        <p:spPr>
          <a:xfrm>
            <a:off x="330235" y="20635927"/>
            <a:ext cx="10440227" cy="2775228"/>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4500" b="1">
                <a:latin typeface="Times New Roman" panose="02020603050405020304" pitchFamily="18" charset="0"/>
                <a:cs typeface="Times New Roman" panose="02020603050405020304" pitchFamily="18" charset="0"/>
              </a:rPr>
              <a:t>Research Question </a:t>
            </a:r>
          </a:p>
          <a:p>
            <a:pPr algn="ctr"/>
            <a:endParaRPr lang="en-US" sz="2200">
              <a:latin typeface="Times New Roman" panose="02020603050405020304" pitchFamily="18" charset="0"/>
              <a:cs typeface="Times New Roman" panose="02020603050405020304" pitchFamily="18" charset="0"/>
            </a:endParaRPr>
          </a:p>
          <a:p>
            <a:pPr algn="ctr"/>
            <a:r>
              <a:rPr lang="en-US" sz="3000" b="0" i="0" u="none" strike="noStrike">
                <a:solidFill>
                  <a:srgbClr val="000000"/>
                </a:solidFill>
                <a:effectLst/>
                <a:latin typeface="Times New Roman" panose="02020603050405020304" pitchFamily="18" charset="0"/>
              </a:rPr>
              <a:t>When utilizing supplementation in nutrient deficient substrates how does pitch rate affect fermentation quality of different strains of </a:t>
            </a:r>
            <a:r>
              <a:rPr lang="en-US" sz="3000" b="0" i="1" u="none" strike="noStrike">
                <a:solidFill>
                  <a:srgbClr val="000000"/>
                </a:solidFill>
                <a:effectLst/>
                <a:latin typeface="Times New Roman" panose="02020603050405020304" pitchFamily="18" charset="0"/>
              </a:rPr>
              <a:t>Saccharomyces cerevisiae</a:t>
            </a:r>
            <a:r>
              <a:rPr lang="en-US" sz="3000" b="0" i="0" u="none" strike="noStrike">
                <a:solidFill>
                  <a:srgbClr val="000000"/>
                </a:solidFill>
                <a:effectLst/>
                <a:latin typeface="Times New Roman" panose="02020603050405020304" pitchFamily="18" charset="0"/>
              </a:rPr>
              <a:t>? </a:t>
            </a:r>
            <a:endParaRPr lang="en-US" sz="300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DD728C6-7EA9-DF4A-9786-B853264AA6B5}"/>
              </a:ext>
            </a:extLst>
          </p:cNvPr>
          <p:cNvSpPr txBox="1"/>
          <p:nvPr/>
        </p:nvSpPr>
        <p:spPr>
          <a:xfrm>
            <a:off x="10998639" y="2081330"/>
            <a:ext cx="10649772" cy="7253049"/>
          </a:xfrm>
          <a:prstGeom prst="roundRect">
            <a:avLst/>
          </a:prstGeom>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pPr algn="ctr"/>
            <a:r>
              <a:rPr lang="en-US" sz="4500" b="1">
                <a:latin typeface="Times New Roman" panose="02020603050405020304" pitchFamily="18" charset="0"/>
                <a:cs typeface="Times New Roman" panose="02020603050405020304" pitchFamily="18" charset="0"/>
              </a:rPr>
              <a:t>Background</a:t>
            </a:r>
          </a:p>
          <a:p>
            <a:pPr algn="ctr"/>
            <a:endParaRPr lang="en-US" sz="4500" b="1">
              <a:latin typeface="Times New Roman"/>
              <a:cs typeface="Times New Roman"/>
            </a:endParaRPr>
          </a:p>
          <a:p>
            <a:pPr marL="457200" indent="-457200">
              <a:buFont typeface="Arial"/>
              <a:buChar char="•"/>
            </a:pPr>
            <a:r>
              <a:rPr lang="en-US" sz="3000">
                <a:latin typeface="Times New Roman"/>
                <a:cs typeface="Times New Roman"/>
              </a:rPr>
              <a:t>Very High Gravity (VHG) substrates that are deficient vital nutrients yeast need to grow and multiply.</a:t>
            </a:r>
          </a:p>
          <a:p>
            <a:pPr marL="457200" indent="-457200">
              <a:buFont typeface="Arial"/>
              <a:buChar char="•"/>
            </a:pPr>
            <a:r>
              <a:rPr lang="en-US" sz="3000">
                <a:latin typeface="Times New Roman"/>
                <a:cs typeface="Times New Roman"/>
              </a:rPr>
              <a:t>Nutrients critical to yeast vitality are Free Amino Nitrogen (FAN) sources and other trace minerals, such as calcium and zinc.</a:t>
            </a:r>
          </a:p>
          <a:p>
            <a:pPr marL="457200" indent="-457200">
              <a:buFont typeface="Arial"/>
              <a:buChar char="•"/>
            </a:pPr>
            <a:r>
              <a:rPr lang="en-US" sz="3000">
                <a:latin typeface="Times New Roman"/>
                <a:cs typeface="Times New Roman"/>
              </a:rPr>
              <a:t>The use of nutrient supplement additions into VHG substrates have shown to greatly improve yeast vitality over the course of the fermentation cycle.</a:t>
            </a:r>
          </a:p>
          <a:p>
            <a:pPr marL="457200" indent="-457200">
              <a:buFont typeface="Arial"/>
              <a:buChar char="•"/>
            </a:pPr>
            <a:r>
              <a:rPr lang="en-US" sz="3000">
                <a:latin typeface="Times New Roman"/>
                <a:cs typeface="Times New Roman"/>
              </a:rPr>
              <a:t>Gusmer Enterprises, Inc. have developed a new nutrient, </a:t>
            </a:r>
            <a:r>
              <a:rPr lang="en-US" sz="3000" err="1">
                <a:latin typeface="Times New Roman"/>
                <a:cs typeface="Times New Roman"/>
              </a:rPr>
              <a:t>MicroElements</a:t>
            </a:r>
            <a:r>
              <a:rPr lang="en-US" sz="3000">
                <a:latin typeface="Times New Roman"/>
                <a:cs typeface="Times New Roman"/>
              </a:rPr>
              <a:t> Hard Seltzer HG, to be tested with their established yeast strains with variable pitch rates.</a:t>
            </a:r>
            <a:endParaRPr lang="en-US" sz="300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DC35F7D8-05A9-5B44-9FD9-29B903832B19}"/>
              </a:ext>
            </a:extLst>
          </p:cNvPr>
          <p:cNvSpPr txBox="1"/>
          <p:nvPr/>
        </p:nvSpPr>
        <p:spPr>
          <a:xfrm>
            <a:off x="21916261" y="2088658"/>
            <a:ext cx="12103497" cy="868323"/>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4500" b="1">
                <a:latin typeface="Times New Roman" panose="02020603050405020304" pitchFamily="18" charset="0"/>
                <a:cs typeface="Times New Roman" panose="02020603050405020304" pitchFamily="18" charset="0"/>
              </a:rPr>
              <a:t>Findings</a:t>
            </a:r>
            <a:r>
              <a:rPr lang="en-US" sz="2800" b="1">
                <a:latin typeface="Times New Roman" panose="02020603050405020304" pitchFamily="18" charset="0"/>
                <a:cs typeface="Times New Roman" panose="02020603050405020304" pitchFamily="18" charset="0"/>
              </a:rPr>
              <a:t> </a:t>
            </a:r>
            <a:endParaRPr lang="en-US" sz="280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7508CC7-ADAE-9C40-B0BF-8982EDF1F4A2}"/>
              </a:ext>
            </a:extLst>
          </p:cNvPr>
          <p:cNvSpPr txBox="1"/>
          <p:nvPr/>
        </p:nvSpPr>
        <p:spPr>
          <a:xfrm>
            <a:off x="34309473" y="2100803"/>
            <a:ext cx="9251491" cy="4911239"/>
          </a:xfrm>
          <a:prstGeom prst="roundRect">
            <a:avLst>
              <a:gd name="adj" fmla="val 16157"/>
            </a:avLst>
          </a:prstGeom>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pPr algn="ctr"/>
            <a:r>
              <a:rPr lang="en-US" sz="4500" b="1">
                <a:latin typeface="Times New Roman"/>
                <a:cs typeface="Times New Roman"/>
              </a:rPr>
              <a:t>Conclusion</a:t>
            </a:r>
          </a:p>
          <a:p>
            <a:pPr algn="ctr"/>
            <a:endParaRPr lang="en-US" sz="3000">
              <a:latin typeface="Times New Roman"/>
              <a:ea typeface="+mn-lt"/>
              <a:cs typeface="+mn-lt"/>
            </a:endParaRPr>
          </a:p>
          <a:p>
            <a:pPr algn="ctr"/>
            <a:r>
              <a:rPr lang="en-US" sz="3000">
                <a:latin typeface="Times New Roman"/>
                <a:ea typeface="+mn-lt"/>
                <a:cs typeface="+mn-lt"/>
              </a:rPr>
              <a:t>We found that varying the yeast pitch rate with the use of </a:t>
            </a:r>
            <a:r>
              <a:rPr lang="en-US" sz="3000" err="1">
                <a:latin typeface="Times New Roman"/>
                <a:ea typeface="+mn-lt"/>
                <a:cs typeface="+mn-lt"/>
              </a:rPr>
              <a:t>MicroElements</a:t>
            </a:r>
            <a:r>
              <a:rPr lang="en-US" sz="3000">
                <a:latin typeface="Times New Roman"/>
                <a:ea typeface="+mn-lt"/>
                <a:cs typeface="+mn-lt"/>
              </a:rPr>
              <a:t> Hard Seltzer HG affected the rate of</a:t>
            </a:r>
            <a:endParaRPr lang="en-US"/>
          </a:p>
          <a:p>
            <a:pPr algn="ctr"/>
            <a:r>
              <a:rPr lang="en-US" sz="3000">
                <a:latin typeface="Times New Roman"/>
                <a:ea typeface="+mn-lt"/>
                <a:cs typeface="+mn-lt"/>
              </a:rPr>
              <a:t>depletion of fermentable sugars with the yeast strains tested. While pitch rate effected the speed of initial carbohydrate usage it did not impact total fermentation time. Each yeast and pitch rate yielded similar time to completion.</a:t>
            </a:r>
            <a:endParaRPr lang="en-US" sz="3000">
              <a:latin typeface="Times New Roman"/>
              <a:cs typeface="Calibri"/>
            </a:endParaRPr>
          </a:p>
        </p:txBody>
      </p:sp>
      <p:sp>
        <p:nvSpPr>
          <p:cNvPr id="24" name="TextBox 23">
            <a:extLst>
              <a:ext uri="{FF2B5EF4-FFF2-40B4-BE49-F238E27FC236}">
                <a16:creationId xmlns:a16="http://schemas.microsoft.com/office/drawing/2014/main" id="{065168AF-A310-6243-9DD4-E5375D0310D7}"/>
              </a:ext>
            </a:extLst>
          </p:cNvPr>
          <p:cNvSpPr txBox="1"/>
          <p:nvPr/>
        </p:nvSpPr>
        <p:spPr>
          <a:xfrm>
            <a:off x="34240462" y="7299901"/>
            <a:ext cx="9251492" cy="3677603"/>
          </a:xfrm>
          <a:prstGeom prst="roundRect">
            <a:avLst/>
          </a:prstGeom>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pPr algn="ctr"/>
            <a:r>
              <a:rPr lang="en-US" sz="4500" b="1">
                <a:latin typeface="Times New Roman"/>
                <a:cs typeface="Times New Roman"/>
              </a:rPr>
              <a:t>Future Research </a:t>
            </a:r>
            <a:endParaRPr lang="en-US"/>
          </a:p>
          <a:p>
            <a:pPr algn="ctr"/>
            <a:endParaRPr lang="en-US" sz="4500" b="1">
              <a:latin typeface="Times New Roman"/>
              <a:ea typeface="+mn-lt"/>
              <a:cs typeface="Times New Roman"/>
            </a:endParaRPr>
          </a:p>
          <a:p>
            <a:pPr algn="ctr"/>
            <a:r>
              <a:rPr lang="en-US" sz="3000">
                <a:latin typeface="Times New Roman"/>
                <a:ea typeface="+mn-lt"/>
                <a:cs typeface="+mn-lt"/>
              </a:rPr>
              <a:t>Further research with different yeast strains are needed to evaluate the effectiveness of </a:t>
            </a:r>
            <a:r>
              <a:rPr lang="en-US" sz="3000" err="1">
                <a:latin typeface="Times New Roman"/>
                <a:ea typeface="+mn-lt"/>
                <a:cs typeface="+mn-lt"/>
              </a:rPr>
              <a:t>MicroElements</a:t>
            </a:r>
            <a:r>
              <a:rPr lang="en-US" sz="3000">
                <a:latin typeface="Times New Roman"/>
                <a:ea typeface="+mn-lt"/>
                <a:cs typeface="+mn-lt"/>
              </a:rPr>
              <a:t> Hard Seltzer HG regarding viability and fermentative effectiveness.</a:t>
            </a:r>
            <a:r>
              <a:rPr lang="en-US" sz="2800">
                <a:ea typeface="+mn-lt"/>
                <a:cs typeface="+mn-lt"/>
              </a:rPr>
              <a:t> </a:t>
            </a:r>
            <a:endParaRPr lang="en-US"/>
          </a:p>
        </p:txBody>
      </p:sp>
      <p:sp>
        <p:nvSpPr>
          <p:cNvPr id="26" name="TextBox 25">
            <a:extLst>
              <a:ext uri="{FF2B5EF4-FFF2-40B4-BE49-F238E27FC236}">
                <a16:creationId xmlns:a16="http://schemas.microsoft.com/office/drawing/2014/main" id="{277AC31D-4D49-7840-BE27-0764A44E953E}"/>
              </a:ext>
            </a:extLst>
          </p:cNvPr>
          <p:cNvSpPr txBox="1"/>
          <p:nvPr/>
        </p:nvSpPr>
        <p:spPr>
          <a:xfrm>
            <a:off x="330235" y="2119616"/>
            <a:ext cx="10440227" cy="14442519"/>
          </a:xfrm>
          <a:prstGeom prst="roundRect">
            <a:avLst/>
          </a:prstGeom>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pPr algn="ctr"/>
            <a:r>
              <a:rPr lang="en-US" sz="4500" b="1">
                <a:latin typeface="Times New Roman" panose="02020603050405020304" pitchFamily="18" charset="0"/>
                <a:cs typeface="Times New Roman" panose="02020603050405020304" pitchFamily="18" charset="0"/>
              </a:rPr>
              <a:t>Abstract</a:t>
            </a:r>
          </a:p>
          <a:p>
            <a:pPr algn="ctr"/>
            <a:endParaRPr lang="en-US">
              <a:latin typeface="Times New Roman" panose="02020603050405020304" pitchFamily="18" charset="0"/>
              <a:cs typeface="Times New Roman" panose="02020603050405020304" pitchFamily="18" charset="0"/>
            </a:endParaRPr>
          </a:p>
          <a:p>
            <a:r>
              <a:rPr lang="en-US" b="0" i="0" u="none" strike="noStrike">
                <a:solidFill>
                  <a:srgbClr val="000000"/>
                </a:solidFill>
                <a:effectLst/>
                <a:latin typeface="Times New Roman"/>
                <a:cs typeface="Times New Roman"/>
              </a:rPr>
              <a:t>	</a:t>
            </a:r>
            <a:r>
              <a:rPr lang="en-US" sz="3000" b="0" i="0" u="none" strike="noStrike">
                <a:solidFill>
                  <a:srgbClr val="000000"/>
                </a:solidFill>
                <a:effectLst/>
                <a:latin typeface="Times New Roman"/>
                <a:cs typeface="Times New Roman"/>
              </a:rPr>
              <a:t>This experiment was meant to test Gusmer </a:t>
            </a:r>
            <a:r>
              <a:rPr lang="en-US" sz="3000">
                <a:solidFill>
                  <a:srgbClr val="000000"/>
                </a:solidFill>
                <a:latin typeface="Times New Roman"/>
                <a:cs typeface="Times New Roman"/>
              </a:rPr>
              <a:t>Enterprises, Inc’s</a:t>
            </a:r>
            <a:r>
              <a:rPr lang="en-US" sz="3000" b="0" i="0" u="none" strike="noStrike">
                <a:solidFill>
                  <a:srgbClr val="000000"/>
                </a:solidFill>
                <a:effectLst/>
                <a:latin typeface="Times New Roman"/>
                <a:cs typeface="Times New Roman"/>
              </a:rPr>
              <a:t> new seltzer nutrient blend and its performance on different yeast strains as well as pitch rate. As this was a new product, understanding how it performed with different yeast strains was crucial to its use in production spaces. It was already known that nutrient supplementation in seltzer production is necessary however this experiment aimed to define the nutrient’s impact on fermentation with different yeasts and in differing pitch rates. </a:t>
            </a:r>
          </a:p>
          <a:p>
            <a:pPr rtl="0">
              <a:spcBef>
                <a:spcPts val="0"/>
              </a:spcBef>
              <a:spcAft>
                <a:spcPts val="0"/>
              </a:spcAft>
            </a:pPr>
            <a:endParaRPr lang="en-US" sz="3000" b="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3000" b="0" i="0" u="none" strike="noStrike">
                <a:solidFill>
                  <a:srgbClr val="000000"/>
                </a:solidFill>
                <a:effectLst/>
                <a:latin typeface="Times New Roman"/>
                <a:cs typeface="Times New Roman"/>
              </a:rPr>
              <a:t>	Water was boiled and 1 liter was added to mason jars containing sugar, nutrient, and trace. The vessels were cooled, mixed and then inoculated with 1 of 3 different varieties of yeast, </a:t>
            </a:r>
            <a:r>
              <a:rPr lang="en-US" sz="3000">
                <a:solidFill>
                  <a:srgbClr val="000000"/>
                </a:solidFill>
                <a:latin typeface="Times New Roman"/>
                <a:cs typeface="Times New Roman"/>
              </a:rPr>
              <a:t>Merit</a:t>
            </a:r>
            <a:r>
              <a:rPr lang="en-US" sz="3000" b="0" i="0" u="none" strike="noStrike">
                <a:solidFill>
                  <a:srgbClr val="000000"/>
                </a:solidFill>
                <a:effectLst/>
                <a:latin typeface="Times New Roman"/>
                <a:cs typeface="Times New Roman"/>
              </a:rPr>
              <a:t>, </a:t>
            </a:r>
            <a:r>
              <a:rPr lang="en-US" sz="3000">
                <a:solidFill>
                  <a:srgbClr val="000000"/>
                </a:solidFill>
                <a:latin typeface="Times New Roman"/>
                <a:cs typeface="Times New Roman"/>
              </a:rPr>
              <a:t>Avante</a:t>
            </a:r>
            <a:r>
              <a:rPr lang="en-US" sz="3000" b="0" i="0" u="none" strike="noStrike">
                <a:solidFill>
                  <a:srgbClr val="000000"/>
                </a:solidFill>
                <a:effectLst/>
                <a:latin typeface="Times New Roman"/>
                <a:cs typeface="Times New Roman"/>
              </a:rPr>
              <a:t>, and Viva; in three varying pitch rates .5million cells/ml/degree </a:t>
            </a:r>
            <a:r>
              <a:rPr lang="en-US" sz="3000" b="0" i="0" u="none" strike="noStrike" err="1">
                <a:solidFill>
                  <a:srgbClr val="000000"/>
                </a:solidFill>
                <a:effectLst/>
                <a:latin typeface="Times New Roman"/>
                <a:cs typeface="Times New Roman"/>
              </a:rPr>
              <a:t>plato</a:t>
            </a:r>
            <a:r>
              <a:rPr lang="en-US" sz="3000" b="0" i="0" u="none" strike="noStrike">
                <a:solidFill>
                  <a:srgbClr val="000000"/>
                </a:solidFill>
                <a:effectLst/>
                <a:latin typeface="Times New Roman"/>
                <a:cs typeface="Times New Roman"/>
              </a:rPr>
              <a:t>, 1.0million cells/ml/degree </a:t>
            </a:r>
            <a:r>
              <a:rPr lang="en-US" sz="3000" b="0" i="0" u="none" strike="noStrike" err="1">
                <a:solidFill>
                  <a:srgbClr val="000000"/>
                </a:solidFill>
                <a:effectLst/>
                <a:latin typeface="Times New Roman"/>
                <a:cs typeface="Times New Roman"/>
              </a:rPr>
              <a:t>plato</a:t>
            </a:r>
            <a:r>
              <a:rPr lang="en-US" sz="3000" b="0" i="0" u="none" strike="noStrike">
                <a:solidFill>
                  <a:srgbClr val="000000"/>
                </a:solidFill>
                <a:effectLst/>
                <a:latin typeface="Times New Roman"/>
                <a:cs typeface="Times New Roman"/>
              </a:rPr>
              <a:t>, and 1.5million cells/ml/degree </a:t>
            </a:r>
            <a:r>
              <a:rPr lang="en-US" sz="3000" b="0" i="0" u="none" strike="noStrike" err="1">
                <a:solidFill>
                  <a:srgbClr val="000000"/>
                </a:solidFill>
                <a:effectLst/>
                <a:latin typeface="Times New Roman"/>
                <a:cs typeface="Times New Roman"/>
              </a:rPr>
              <a:t>plato</a:t>
            </a:r>
            <a:r>
              <a:rPr lang="en-US" sz="3000" b="0" i="0" u="none" strike="noStrike">
                <a:solidFill>
                  <a:srgbClr val="000000"/>
                </a:solidFill>
                <a:effectLst/>
                <a:latin typeface="Times New Roman"/>
                <a:cs typeface="Times New Roman"/>
              </a:rPr>
              <a:t>; the lids were sealed and airlocks were added. Over the course of </a:t>
            </a:r>
            <a:r>
              <a:rPr lang="en-US" sz="3000">
                <a:solidFill>
                  <a:srgbClr val="000000"/>
                </a:solidFill>
                <a:latin typeface="Times New Roman"/>
                <a:cs typeface="Times New Roman"/>
              </a:rPr>
              <a:t>14</a:t>
            </a:r>
            <a:r>
              <a:rPr lang="en-US" sz="3000" b="0" i="0" u="none" strike="noStrike">
                <a:solidFill>
                  <a:srgbClr val="000000"/>
                </a:solidFill>
                <a:effectLst/>
                <a:latin typeface="Times New Roman"/>
                <a:cs typeface="Times New Roman"/>
              </a:rPr>
              <a:t> days pH, specific gravity, and temperature were tracked and charted.</a:t>
            </a:r>
          </a:p>
          <a:p>
            <a:pPr rtl="0">
              <a:spcBef>
                <a:spcPts val="0"/>
              </a:spcBef>
              <a:spcAft>
                <a:spcPts val="0"/>
              </a:spcAft>
            </a:pPr>
            <a:endParaRPr lang="en-US" sz="3000" b="0">
              <a:effectLst/>
              <a:latin typeface="Times New Roman" panose="02020603050405020304" pitchFamily="18" charset="0"/>
              <a:cs typeface="Times New Roman" panose="02020603050405020304" pitchFamily="18" charset="0"/>
            </a:endParaRPr>
          </a:p>
          <a:p>
            <a:r>
              <a:rPr lang="en-US" sz="3000" b="0" i="0" u="none" strike="noStrike">
                <a:solidFill>
                  <a:srgbClr val="000000"/>
                </a:solidFill>
                <a:effectLst/>
                <a:latin typeface="Times New Roman"/>
                <a:cs typeface="Times New Roman"/>
              </a:rPr>
              <a:t>	pH, and </a:t>
            </a:r>
            <a:r>
              <a:rPr lang="en-US" sz="3000" b="0" i="0" u="none" strike="noStrike" err="1">
                <a:solidFill>
                  <a:srgbClr val="000000"/>
                </a:solidFill>
                <a:effectLst/>
                <a:latin typeface="Times New Roman"/>
                <a:cs typeface="Times New Roman"/>
              </a:rPr>
              <a:t>plato</a:t>
            </a:r>
            <a:r>
              <a:rPr lang="en-US" sz="3000" b="0" i="0" u="none" strike="noStrike">
                <a:solidFill>
                  <a:srgbClr val="000000"/>
                </a:solidFill>
                <a:effectLst/>
                <a:latin typeface="Times New Roman"/>
                <a:cs typeface="Times New Roman"/>
              </a:rPr>
              <a:t> drops were noted with all pitch rate samples (A1, A2, A3, M1, M2, M3, V1, V2, V3). Though the larger drops were noted on the 1.5million cells/ml samples of all three yeast (A3, M3, V3). Sample A3 (</a:t>
            </a:r>
            <a:r>
              <a:rPr lang="en-US" sz="3000">
                <a:solidFill>
                  <a:srgbClr val="000000"/>
                </a:solidFill>
                <a:latin typeface="Times New Roman"/>
                <a:cs typeface="Times New Roman"/>
              </a:rPr>
              <a:t>Avante </a:t>
            </a:r>
            <a:r>
              <a:rPr lang="en-US" sz="3000" b="0" i="0" u="none" strike="noStrike">
                <a:solidFill>
                  <a:srgbClr val="000000"/>
                </a:solidFill>
                <a:effectLst/>
                <a:latin typeface="Times New Roman"/>
                <a:cs typeface="Times New Roman"/>
              </a:rPr>
              <a:t>1.5million cells/ml) was able to convert sugars to ethanol with nutrient the most efficiently in the 10 day time period.</a:t>
            </a:r>
            <a:r>
              <a:rPr lang="en-US" sz="3000">
                <a:solidFill>
                  <a:srgbClr val="000000"/>
                </a:solidFill>
                <a:latin typeface="Times New Roman"/>
                <a:cs typeface="Times New Roman"/>
              </a:rPr>
              <a:t> </a:t>
            </a:r>
            <a:endParaRPr lang="en-US" sz="3000" b="0">
              <a:effectLst/>
              <a:latin typeface="Times New Roman" panose="02020603050405020304" pitchFamily="18" charset="0"/>
              <a:cs typeface="Times New Roman" panose="02020603050405020304" pitchFamily="18" charset="0"/>
            </a:endParaRPr>
          </a:p>
        </p:txBody>
      </p:sp>
      <p:sp>
        <p:nvSpPr>
          <p:cNvPr id="33" name="Rounded Rectangle 32">
            <a:extLst>
              <a:ext uri="{FF2B5EF4-FFF2-40B4-BE49-F238E27FC236}">
                <a16:creationId xmlns:a16="http://schemas.microsoft.com/office/drawing/2014/main" id="{C39D5A72-8E28-3246-B302-D729DD309455}"/>
              </a:ext>
            </a:extLst>
          </p:cNvPr>
          <p:cNvSpPr/>
          <p:nvPr/>
        </p:nvSpPr>
        <p:spPr>
          <a:xfrm>
            <a:off x="34240462" y="29359517"/>
            <a:ext cx="9251492" cy="3075677"/>
          </a:xfrm>
          <a:prstGeom prst="round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4800" b="1" u="sng">
                <a:latin typeface="Times New Roman"/>
                <a:cs typeface="Times New Roman"/>
              </a:rPr>
              <a:t>Authored By:</a:t>
            </a:r>
          </a:p>
          <a:p>
            <a:pPr algn="ctr"/>
            <a:r>
              <a:rPr lang="en-US" sz="4000" b="1">
                <a:latin typeface="Times New Roman"/>
                <a:cs typeface="Times New Roman"/>
              </a:rPr>
              <a:t>Jon Denenberg </a:t>
            </a:r>
            <a:endParaRPr lang="en-US" sz="4000">
              <a:cs typeface="Calibri"/>
            </a:endParaRPr>
          </a:p>
          <a:p>
            <a:pPr algn="ctr"/>
            <a:r>
              <a:rPr lang="en-US" sz="4000" b="1">
                <a:latin typeface="Times New Roman"/>
                <a:cs typeface="Times New Roman"/>
              </a:rPr>
              <a:t>&amp; </a:t>
            </a:r>
            <a:endParaRPr lang="en-US" sz="4000" b="1">
              <a:latin typeface="Times New Roman" panose="02020603050405020304" pitchFamily="18" charset="0"/>
              <a:cs typeface="Times New Roman" panose="02020603050405020304" pitchFamily="18" charset="0"/>
            </a:endParaRPr>
          </a:p>
          <a:p>
            <a:pPr algn="ctr"/>
            <a:r>
              <a:rPr lang="en-US" sz="4000" b="1">
                <a:latin typeface="Times New Roman"/>
                <a:cs typeface="Times New Roman"/>
              </a:rPr>
              <a:t>Chance Raynes</a:t>
            </a:r>
          </a:p>
        </p:txBody>
      </p:sp>
      <p:sp>
        <p:nvSpPr>
          <p:cNvPr id="36" name="TextBox 35">
            <a:extLst>
              <a:ext uri="{FF2B5EF4-FFF2-40B4-BE49-F238E27FC236}">
                <a16:creationId xmlns:a16="http://schemas.microsoft.com/office/drawing/2014/main" id="{182EF2A9-7943-6347-97C1-9F4EBFBDC956}"/>
              </a:ext>
            </a:extLst>
          </p:cNvPr>
          <p:cNvSpPr txBox="1"/>
          <p:nvPr/>
        </p:nvSpPr>
        <p:spPr>
          <a:xfrm>
            <a:off x="34309473" y="11167652"/>
            <a:ext cx="9251492" cy="12252216"/>
          </a:xfrm>
          <a:prstGeom prst="roundRect">
            <a:avLst/>
          </a:prstGeom>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pPr algn="ctr"/>
            <a:r>
              <a:rPr lang="en-US" sz="4500" b="1">
                <a:latin typeface="Times New Roman"/>
                <a:cs typeface="Times New Roman"/>
              </a:rPr>
              <a:t>Bibliography</a:t>
            </a:r>
          </a:p>
          <a:p>
            <a:pPr algn="ctr"/>
            <a:endParaRPr lang="en-US" sz="2000" i="1">
              <a:latin typeface="Times New Roman" panose="02020603050405020304" pitchFamily="18" charset="0"/>
              <a:cs typeface="Times New Roman" panose="02020603050405020304" pitchFamily="18" charset="0"/>
            </a:endParaRPr>
          </a:p>
          <a:p>
            <a:pPr marL="0" marR="0" indent="457200">
              <a:spcBef>
                <a:spcPts val="0"/>
              </a:spcBef>
              <a:spcAft>
                <a:spcPts val="0"/>
              </a:spcAft>
            </a:pPr>
            <a:r>
              <a:rPr lang="en-US" sz="1600">
                <a:solidFill>
                  <a:srgbClr val="1C1D1E"/>
                </a:solidFill>
                <a:effectLst/>
                <a:latin typeface="Times New Roman"/>
                <a:ea typeface="Times New Roman" panose="02020603050405020304" pitchFamily="18" charset="0"/>
                <a:cs typeface="Times New Roman"/>
              </a:rPr>
              <a:t>Barahona P.P., Martin-Gil J., Martin-Ramos P., Perez A.B., and Barriga E.J.C. “Assessment of the Effect of Nitrogen Concentration on Fermentation and Selection of a Highly Competitive Saccharomyces cerevisiae Strain for Efficient Ethanol Production.” </a:t>
            </a:r>
            <a:r>
              <a:rPr lang="en-US" sz="1600">
                <a:effectLst/>
                <a:latin typeface="Times New Roman"/>
                <a:ea typeface="Times New Roman" panose="02020603050405020304" pitchFamily="18" charset="0"/>
                <a:cs typeface="Times New Roman"/>
              </a:rPr>
              <a:t>Energies, vol. 12, no. 13, Aug. 2019, pp. 1-12. </a:t>
            </a:r>
            <a:r>
              <a:rPr lang="en-US" sz="1600" u="sng">
                <a:solidFill>
                  <a:srgbClr val="1C1D1E"/>
                </a:solidFill>
                <a:effectLst/>
                <a:latin typeface="Times New Roman"/>
                <a:ea typeface="Times New Roman" panose="02020603050405020304" pitchFamily="18" charset="0"/>
                <a:cs typeface="Times New Roman"/>
                <a:hlinkClick r:id="rId2"/>
              </a:rPr>
              <a:t>https://www.mdpi.com/1996-1073/12/13/2614</a:t>
            </a:r>
            <a:r>
              <a:rPr lang="en-US" sz="1600">
                <a:solidFill>
                  <a:srgbClr val="1C1D1E"/>
                </a:solidFill>
                <a:effectLst/>
                <a:latin typeface="Times New Roman"/>
                <a:ea typeface="Times New Roman" panose="02020603050405020304" pitchFamily="18" charset="0"/>
                <a:cs typeface="Times New Roman"/>
              </a:rPr>
              <a:t>.</a:t>
            </a:r>
            <a:r>
              <a:rPr lang="en-US" sz="1600">
                <a:effectLst/>
                <a:latin typeface="Times New Roman"/>
                <a:ea typeface="Times New Roman" panose="02020603050405020304" pitchFamily="18" charset="0"/>
                <a:cs typeface="Times New Roman"/>
              </a:rPr>
              <a:t> </a:t>
            </a:r>
            <a:r>
              <a:rPr lang="en-US" sz="1600" err="1">
                <a:solidFill>
                  <a:srgbClr val="1C1D1E"/>
                </a:solidFill>
                <a:effectLst/>
                <a:latin typeface="Times New Roman"/>
                <a:ea typeface="Times New Roman" panose="02020603050405020304" pitchFamily="18" charset="0"/>
                <a:cs typeface="Times New Roman"/>
              </a:rPr>
              <a:t>Betite</a:t>
            </a:r>
            <a:r>
              <a:rPr lang="en-US" sz="1600">
                <a:solidFill>
                  <a:srgbClr val="1C1D1E"/>
                </a:solidFill>
                <a:effectLst/>
                <a:latin typeface="Times New Roman"/>
                <a:ea typeface="Times New Roman" panose="02020603050405020304" pitchFamily="18" charset="0"/>
                <a:cs typeface="Times New Roman"/>
              </a:rPr>
              <a:t>, V., Júnior, M., Oliveira, J. and Ernandes, J., 2012. Very high gravity sucrose fermentation by Brazilian industrial yeast strains: effect of nitrogen supplementation. </a:t>
            </a:r>
            <a:r>
              <a:rPr lang="en-US" sz="1600">
                <a:effectLst/>
                <a:latin typeface="Times New Roman"/>
                <a:ea typeface="Times New Roman" panose="02020603050405020304" pitchFamily="18" charset="0"/>
                <a:cs typeface="Times New Roman"/>
              </a:rPr>
              <a:t>Journal of the Institute of Brewing, 118(2), pp.174-178.</a:t>
            </a:r>
          </a:p>
          <a:p>
            <a:pPr marL="0" marR="0" indent="457200">
              <a:spcBef>
                <a:spcPts val="1200"/>
              </a:spcBef>
              <a:spcAft>
                <a:spcPts val="1200"/>
              </a:spcAft>
            </a:pPr>
            <a:r>
              <a:rPr lang="en-US" sz="1600">
                <a:solidFill>
                  <a:srgbClr val="1C1D1E"/>
                </a:solidFill>
                <a:effectLst/>
                <a:latin typeface="Times New Roman"/>
                <a:ea typeface="Times New Roman" panose="02020603050405020304" pitchFamily="18" charset="0"/>
                <a:cs typeface="Times New Roman"/>
              </a:rPr>
              <a:t>Casey, G.P., Magnus, C.A., and Ingledew, W.M. “High-Gravity Brewing - Effects of Nutrition on Yeast Composition, Fermentative Ability, and Alcohol Production.” </a:t>
            </a:r>
            <a:r>
              <a:rPr lang="en-US" sz="1600">
                <a:effectLst/>
                <a:latin typeface="Times New Roman"/>
                <a:ea typeface="Times New Roman" panose="02020603050405020304" pitchFamily="18" charset="0"/>
                <a:cs typeface="Times New Roman"/>
              </a:rPr>
              <a:t>Applied and Environmental Microbiology, vol. 48, no. 3, Jan. 1984, pp. 639-646. </a:t>
            </a:r>
            <a:r>
              <a:rPr lang="en-US" sz="1600" u="sng">
                <a:solidFill>
                  <a:srgbClr val="1C1D1E"/>
                </a:solidFill>
                <a:effectLst/>
                <a:latin typeface="Times New Roman"/>
                <a:ea typeface="Times New Roman" panose="02020603050405020304" pitchFamily="18" charset="0"/>
                <a:cs typeface="Times New Roman"/>
                <a:hlinkClick r:id="rId3"/>
              </a:rPr>
              <a:t>https://europepmc.org/backend/ptpmcrender.fcgi?accid=PMC241579&amp;blobtype=pdf</a:t>
            </a:r>
            <a:endParaRPr lang="en-US" sz="1600">
              <a:effectLst/>
              <a:latin typeface="Times New Roman"/>
              <a:ea typeface="Times New Roman" panose="02020603050405020304" pitchFamily="18" charset="0"/>
              <a:cs typeface="Times New Roman"/>
            </a:endParaRPr>
          </a:p>
          <a:p>
            <a:pPr marL="0" marR="0" indent="457200">
              <a:spcBef>
                <a:spcPts val="0"/>
              </a:spcBef>
              <a:spcAft>
                <a:spcPts val="0"/>
              </a:spcAft>
            </a:pPr>
            <a:r>
              <a:rPr lang="en-US" sz="1600" err="1">
                <a:solidFill>
                  <a:srgbClr val="1C1D1E"/>
                </a:solidFill>
                <a:effectLst/>
                <a:latin typeface="Times New Roman"/>
                <a:ea typeface="Times New Roman" panose="02020603050405020304" pitchFamily="18" charset="0"/>
                <a:cs typeface="Times New Roman"/>
              </a:rPr>
              <a:t>Ccopa</a:t>
            </a:r>
            <a:r>
              <a:rPr lang="en-US" sz="1600">
                <a:solidFill>
                  <a:srgbClr val="1C1D1E"/>
                </a:solidFill>
                <a:effectLst/>
                <a:latin typeface="Times New Roman"/>
                <a:ea typeface="Times New Roman" panose="02020603050405020304" pitchFamily="18" charset="0"/>
                <a:cs typeface="Times New Roman"/>
              </a:rPr>
              <a:t> Rivera, E., Yamakawa, C., Saad, M., Atala, D., Ambrosio, W., Bonomi, A., Nolasco Junior, J. and Rossell, C., 2017. Effect of temperature on sugarcane ethanol fermentation: Kinetic modeling and validation under very-high-gravity fermentation conditions. </a:t>
            </a:r>
            <a:r>
              <a:rPr lang="en-US" sz="1600">
                <a:effectLst/>
                <a:latin typeface="Times New Roman"/>
                <a:ea typeface="Times New Roman" panose="02020603050405020304" pitchFamily="18" charset="0"/>
                <a:cs typeface="Times New Roman"/>
              </a:rPr>
              <a:t>Biochemical Engineering Journal, 119, pp.42-51.</a:t>
            </a:r>
          </a:p>
          <a:p>
            <a:pPr marL="0" marR="0" indent="457200">
              <a:spcBef>
                <a:spcPts val="1200"/>
              </a:spcBef>
              <a:spcAft>
                <a:spcPts val="1200"/>
              </a:spcAft>
            </a:pPr>
            <a:r>
              <a:rPr lang="en-US" sz="1600">
                <a:solidFill>
                  <a:srgbClr val="1C1D1E"/>
                </a:solidFill>
                <a:effectLst/>
                <a:latin typeface="Times New Roman"/>
                <a:ea typeface="Times New Roman" panose="02020603050405020304" pitchFamily="18" charset="0"/>
                <a:cs typeface="Times New Roman"/>
              </a:rPr>
              <a:t>Da Cruz, S.H., Cilli, E.M., and Ernandes, J.R. “Structural Complexity of the Nitrogen Source and Influence on Yeast Growth and Fermentation.” </a:t>
            </a:r>
            <a:r>
              <a:rPr lang="en-US" sz="1600">
                <a:effectLst/>
                <a:latin typeface="Times New Roman"/>
                <a:ea typeface="Times New Roman" panose="02020603050405020304" pitchFamily="18" charset="0"/>
                <a:cs typeface="Times New Roman"/>
              </a:rPr>
              <a:t>Journal of the Institute of Brewing, vol. 108, no. 1, Jan. 2002, pp. 54-61. </a:t>
            </a:r>
            <a:r>
              <a:rPr lang="en-US" sz="1600" u="sng">
                <a:solidFill>
                  <a:srgbClr val="1C1D1E"/>
                </a:solidFill>
                <a:effectLst/>
                <a:latin typeface="Times New Roman"/>
                <a:ea typeface="Times New Roman" panose="02020603050405020304" pitchFamily="18" charset="0"/>
                <a:cs typeface="Times New Roman"/>
                <a:hlinkClick r:id="rId4"/>
              </a:rPr>
              <a:t>https://doi-org.ezproxy2.library.colostate.edu/10.1002/j.2050-0416.2002.tb00124.x</a:t>
            </a:r>
            <a:endParaRPr lang="en-US" sz="1600">
              <a:effectLst/>
              <a:latin typeface="Times New Roman"/>
              <a:ea typeface="Times New Roman" panose="02020603050405020304" pitchFamily="18" charset="0"/>
              <a:cs typeface="Times New Roman"/>
            </a:endParaRPr>
          </a:p>
          <a:p>
            <a:pPr marL="0" marR="0" indent="457200">
              <a:spcBef>
                <a:spcPts val="1200"/>
              </a:spcBef>
              <a:spcAft>
                <a:spcPts val="1200"/>
              </a:spcAft>
            </a:pPr>
            <a:r>
              <a:rPr lang="en-US" sz="1600">
                <a:solidFill>
                  <a:srgbClr val="1C1D1E"/>
                </a:solidFill>
                <a:effectLst/>
                <a:latin typeface="Times New Roman"/>
                <a:ea typeface="Times New Roman" panose="02020603050405020304" pitchFamily="18" charset="0"/>
                <a:cs typeface="Times New Roman"/>
              </a:rPr>
              <a:t>De Almeida, E.L.M., Silva, G.M.E., Vassalli, I.D., Silva, M.S., Santana, W.C., da </a:t>
            </a:r>
            <a:r>
              <a:rPr lang="en-US" sz="1600" err="1">
                <a:solidFill>
                  <a:srgbClr val="1C1D1E"/>
                </a:solidFill>
                <a:effectLst/>
                <a:latin typeface="Times New Roman"/>
                <a:ea typeface="Times New Roman" panose="02020603050405020304" pitchFamily="18" charset="0"/>
                <a:cs typeface="Times New Roman"/>
              </a:rPr>
              <a:t>Silva,P.A</a:t>
            </a:r>
            <a:r>
              <a:rPr lang="en-US" sz="1600">
                <a:solidFill>
                  <a:srgbClr val="1C1D1E"/>
                </a:solidFill>
                <a:effectLst/>
                <a:latin typeface="Times New Roman"/>
                <a:ea typeface="Times New Roman" panose="02020603050405020304" pitchFamily="18" charset="0"/>
                <a:cs typeface="Times New Roman"/>
              </a:rPr>
              <a:t>., and Eller, M.R., “Effects of nitrogen supplementation on Saccharomyces cerevisiae JP14 fermentation for mead production” </a:t>
            </a:r>
            <a:r>
              <a:rPr lang="en-US" sz="1600">
                <a:effectLst/>
                <a:latin typeface="Times New Roman"/>
                <a:ea typeface="Times New Roman" panose="02020603050405020304" pitchFamily="18" charset="0"/>
                <a:cs typeface="Times New Roman"/>
              </a:rPr>
              <a:t>Food Science and Technology, vol. 40, June 2020, pp. 336-343. </a:t>
            </a:r>
            <a:r>
              <a:rPr lang="en-US" sz="1600" u="sng">
                <a:solidFill>
                  <a:srgbClr val="1C1D1E"/>
                </a:solidFill>
                <a:effectLst/>
                <a:latin typeface="Times New Roman"/>
                <a:ea typeface="Times New Roman" panose="02020603050405020304" pitchFamily="18" charset="0"/>
                <a:cs typeface="Times New Roman"/>
                <a:hlinkClick r:id="rId5"/>
              </a:rPr>
              <a:t>https://www.scielo.br/j/cta/a/xZgF6zc36kdPjrcW9DJBsZr/?lang=en</a:t>
            </a:r>
            <a:endParaRPr lang="en-US" sz="1600">
              <a:effectLst/>
              <a:latin typeface="Times New Roman"/>
              <a:ea typeface="Times New Roman" panose="02020603050405020304" pitchFamily="18" charset="0"/>
              <a:cs typeface="Times New Roman"/>
            </a:endParaRPr>
          </a:p>
          <a:p>
            <a:pPr marL="0" marR="0" indent="457200">
              <a:spcBef>
                <a:spcPts val="1200"/>
              </a:spcBef>
              <a:spcAft>
                <a:spcPts val="1200"/>
              </a:spcAft>
            </a:pPr>
            <a:r>
              <a:rPr lang="en-US" sz="1600">
                <a:solidFill>
                  <a:srgbClr val="1C1D1E"/>
                </a:solidFill>
                <a:effectLst/>
                <a:latin typeface="Times New Roman"/>
                <a:ea typeface="Times New Roman" panose="02020603050405020304" pitchFamily="18" charset="0"/>
                <a:cs typeface="Times New Roman"/>
              </a:rPr>
              <a:t>Li, Z.F., Wang, D.H., and Shi, Y.C., “Effects of nitrogen source on ethanol production in very high gravity fermentation of corn starch” </a:t>
            </a:r>
            <a:r>
              <a:rPr lang="en-US" sz="1600">
                <a:effectLst/>
                <a:latin typeface="Times New Roman"/>
                <a:ea typeface="Times New Roman" panose="02020603050405020304" pitchFamily="18" charset="0"/>
                <a:cs typeface="Times New Roman"/>
              </a:rPr>
              <a:t>Journal of The Taiwan Institute of Chemical Engineers, vol. 70, Jan. 2017, pp. 229-235. https://www-sciencedirect-com.ezproxy2.library.colostate.edu/science/article/pii/S1876107016304473?via%3Dihub </a:t>
            </a:r>
          </a:p>
          <a:p>
            <a:pPr marL="0" marR="0" indent="457200">
              <a:spcBef>
                <a:spcPts val="0"/>
              </a:spcBef>
              <a:spcAft>
                <a:spcPts val="0"/>
              </a:spcAft>
            </a:pPr>
            <a:r>
              <a:rPr lang="en-US" sz="1600" err="1">
                <a:solidFill>
                  <a:srgbClr val="1C1D1E"/>
                </a:solidFill>
                <a:effectLst/>
                <a:latin typeface="Times New Roman"/>
                <a:ea typeface="Times New Roman" panose="02020603050405020304" pitchFamily="18" charset="0"/>
                <a:cs typeface="Times New Roman"/>
              </a:rPr>
              <a:t>Puligundla</a:t>
            </a:r>
            <a:r>
              <a:rPr lang="en-US" sz="1600">
                <a:solidFill>
                  <a:srgbClr val="1C1D1E"/>
                </a:solidFill>
                <a:effectLst/>
                <a:latin typeface="Times New Roman"/>
                <a:ea typeface="Times New Roman" panose="02020603050405020304" pitchFamily="18" charset="0"/>
                <a:cs typeface="Times New Roman"/>
              </a:rPr>
              <a:t>, P., </a:t>
            </a:r>
            <a:r>
              <a:rPr lang="en-US" sz="1600" err="1">
                <a:solidFill>
                  <a:srgbClr val="1C1D1E"/>
                </a:solidFill>
                <a:effectLst/>
                <a:latin typeface="Times New Roman"/>
                <a:ea typeface="Times New Roman" panose="02020603050405020304" pitchFamily="18" charset="0"/>
                <a:cs typeface="Times New Roman"/>
              </a:rPr>
              <a:t>Smogrovicova</a:t>
            </a:r>
            <a:r>
              <a:rPr lang="en-US" sz="1600">
                <a:solidFill>
                  <a:srgbClr val="1C1D1E"/>
                </a:solidFill>
                <a:effectLst/>
                <a:latin typeface="Times New Roman"/>
                <a:ea typeface="Times New Roman" panose="02020603050405020304" pitchFamily="18" charset="0"/>
                <a:cs typeface="Times New Roman"/>
              </a:rPr>
              <a:t>, D., Mok, C. and </a:t>
            </a:r>
            <a:r>
              <a:rPr lang="en-US" sz="1600" err="1">
                <a:solidFill>
                  <a:srgbClr val="1C1D1E"/>
                </a:solidFill>
                <a:effectLst/>
                <a:latin typeface="Times New Roman"/>
                <a:ea typeface="Times New Roman" panose="02020603050405020304" pitchFamily="18" charset="0"/>
                <a:cs typeface="Times New Roman"/>
              </a:rPr>
              <a:t>Obulam</a:t>
            </a:r>
            <a:r>
              <a:rPr lang="en-US" sz="1600">
                <a:solidFill>
                  <a:srgbClr val="1C1D1E"/>
                </a:solidFill>
                <a:effectLst/>
                <a:latin typeface="Times New Roman"/>
                <a:ea typeface="Times New Roman" panose="02020603050405020304" pitchFamily="18" charset="0"/>
                <a:cs typeface="Times New Roman"/>
              </a:rPr>
              <a:t>, V., 2019. A review of recent advances in high gravity ethanol fermentation. </a:t>
            </a:r>
            <a:r>
              <a:rPr lang="en-US" sz="1600">
                <a:effectLst/>
                <a:latin typeface="Times New Roman"/>
                <a:ea typeface="Times New Roman" panose="02020603050405020304" pitchFamily="18" charset="0"/>
                <a:cs typeface="Times New Roman"/>
              </a:rPr>
              <a:t>Renewable Energy, 133, pp.1366-1379.</a:t>
            </a:r>
          </a:p>
          <a:p>
            <a:pPr marL="0" marR="0" indent="457200">
              <a:spcBef>
                <a:spcPts val="0"/>
              </a:spcBef>
              <a:spcAft>
                <a:spcPts val="0"/>
              </a:spcAft>
            </a:pPr>
            <a:r>
              <a:rPr lang="en-US" sz="1600" err="1">
                <a:solidFill>
                  <a:srgbClr val="1C1D1E"/>
                </a:solidFill>
                <a:effectLst/>
                <a:latin typeface="Times New Roman"/>
                <a:ea typeface="Times New Roman" panose="02020603050405020304" pitchFamily="18" charset="0"/>
                <a:cs typeface="Times New Roman"/>
              </a:rPr>
              <a:t>Puxeu</a:t>
            </a:r>
            <a:r>
              <a:rPr lang="en-US" sz="1600">
                <a:solidFill>
                  <a:srgbClr val="1C1D1E"/>
                </a:solidFill>
                <a:effectLst/>
                <a:latin typeface="Times New Roman"/>
                <a:ea typeface="Times New Roman" panose="02020603050405020304" pitchFamily="18" charset="0"/>
                <a:cs typeface="Times New Roman"/>
              </a:rPr>
              <a:t>, M., Andorra, I., De Lamo-</a:t>
            </a:r>
            <a:r>
              <a:rPr lang="en-US" sz="1600" err="1">
                <a:solidFill>
                  <a:srgbClr val="1C1D1E"/>
                </a:solidFill>
                <a:effectLst/>
                <a:latin typeface="Times New Roman"/>
                <a:ea typeface="Times New Roman" panose="02020603050405020304" pitchFamily="18" charset="0"/>
                <a:cs typeface="Times New Roman"/>
              </a:rPr>
              <a:t>Castellví</a:t>
            </a:r>
            <a:r>
              <a:rPr lang="en-US" sz="1600">
                <a:solidFill>
                  <a:srgbClr val="1C1D1E"/>
                </a:solidFill>
                <a:effectLst/>
                <a:latin typeface="Times New Roman"/>
                <a:ea typeface="Times New Roman" panose="02020603050405020304" pitchFamily="18" charset="0"/>
                <a:cs typeface="Times New Roman"/>
              </a:rPr>
              <a:t>, S. and Ferrer-Gallego, R., 2019. Determination of Nutrient Supplementation by Means of ATR-FTIR Spectroscopy during Wine Fermentation. </a:t>
            </a:r>
            <a:r>
              <a:rPr lang="en-US" sz="1600">
                <a:effectLst/>
                <a:latin typeface="Times New Roman"/>
                <a:ea typeface="Times New Roman" panose="02020603050405020304" pitchFamily="18" charset="0"/>
                <a:cs typeface="Times New Roman"/>
              </a:rPr>
              <a:t>Fermentation, 5(3), p.58.</a:t>
            </a:r>
          </a:p>
          <a:p>
            <a:pPr marL="0" marR="0" indent="457200">
              <a:spcBef>
                <a:spcPts val="0"/>
              </a:spcBef>
              <a:spcAft>
                <a:spcPts val="0"/>
              </a:spcAft>
            </a:pPr>
            <a:endParaRPr lang="en-US" sz="1600">
              <a:effectLst/>
              <a:latin typeface="Times New Roman"/>
              <a:ea typeface="Times New Roman" panose="02020603050405020304" pitchFamily="18" charset="0"/>
              <a:cs typeface="Times New Roman"/>
            </a:endParaRPr>
          </a:p>
          <a:p>
            <a:pPr marL="0" marR="0" indent="457200">
              <a:spcBef>
                <a:spcPts val="0"/>
              </a:spcBef>
              <a:spcAft>
                <a:spcPts val="0"/>
              </a:spcAft>
            </a:pPr>
            <a:r>
              <a:rPr lang="en-US" sz="1600">
                <a:solidFill>
                  <a:srgbClr val="1C1D1E"/>
                </a:solidFill>
                <a:effectLst/>
                <a:latin typeface="Times New Roman"/>
                <a:ea typeface="Times New Roman" panose="02020603050405020304" pitchFamily="18" charset="0"/>
                <a:cs typeface="Times New Roman"/>
              </a:rPr>
              <a:t>Younis, O. and Stewart, G., 1999. Effect of Malt Wort, Very-High-Gravity Malt Wort, and Very-High-Gravity Adjunct Wort on Volatile Production </a:t>
            </a:r>
            <a:r>
              <a:rPr lang="en-US" sz="1600" err="1">
                <a:solidFill>
                  <a:srgbClr val="1C1D1E"/>
                </a:solidFill>
                <a:effectLst/>
                <a:latin typeface="Times New Roman"/>
                <a:ea typeface="Times New Roman" panose="02020603050405020304" pitchFamily="18" charset="0"/>
                <a:cs typeface="Times New Roman"/>
              </a:rPr>
              <a:t>inSaccharomyces</a:t>
            </a:r>
            <a:r>
              <a:rPr lang="en-US" sz="1600">
                <a:solidFill>
                  <a:srgbClr val="1C1D1E"/>
                </a:solidFill>
                <a:effectLst/>
                <a:latin typeface="Times New Roman"/>
                <a:ea typeface="Times New Roman" panose="02020603050405020304" pitchFamily="18" charset="0"/>
                <a:cs typeface="Times New Roman"/>
              </a:rPr>
              <a:t> Cerevisiae. </a:t>
            </a:r>
            <a:r>
              <a:rPr lang="en-US" sz="1600">
                <a:effectLst/>
                <a:latin typeface="Times New Roman"/>
                <a:ea typeface="Times New Roman" panose="02020603050405020304" pitchFamily="18" charset="0"/>
                <a:cs typeface="Times New Roman"/>
              </a:rPr>
              <a:t>Journal of the American Society of Brewing Chemists, 57(2), pp.39-45.</a:t>
            </a:r>
            <a:endParaRPr lang="en-US" sz="1200">
              <a:latin typeface="Times New Roman"/>
              <a:cs typeface="Times New Roman"/>
            </a:endParaRPr>
          </a:p>
          <a:p>
            <a:endParaRPr lang="en-US" sz="1200"/>
          </a:p>
        </p:txBody>
      </p:sp>
      <p:sp>
        <p:nvSpPr>
          <p:cNvPr id="22" name="TextBox 21">
            <a:extLst>
              <a:ext uri="{FF2B5EF4-FFF2-40B4-BE49-F238E27FC236}">
                <a16:creationId xmlns:a16="http://schemas.microsoft.com/office/drawing/2014/main" id="{EF29EE16-5308-2345-816C-CB9F84621AE7}"/>
              </a:ext>
            </a:extLst>
          </p:cNvPr>
          <p:cNvSpPr txBox="1"/>
          <p:nvPr/>
        </p:nvSpPr>
        <p:spPr>
          <a:xfrm>
            <a:off x="10998640" y="15119649"/>
            <a:ext cx="10694917" cy="11795536"/>
          </a:xfrm>
          <a:prstGeom prst="roundRect">
            <a:avLst/>
          </a:prstGeom>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pPr algn="ctr"/>
            <a:r>
              <a:rPr lang="en-US" sz="4500" b="1">
                <a:latin typeface="Times New Roman" panose="02020603050405020304" pitchFamily="18" charset="0"/>
                <a:cs typeface="Times New Roman" panose="02020603050405020304" pitchFamily="18" charset="0"/>
              </a:rPr>
              <a:t>Methodology</a:t>
            </a:r>
          </a:p>
          <a:p>
            <a:pPr rtl="0">
              <a:spcBef>
                <a:spcPts val="1200"/>
              </a:spcBef>
              <a:spcAft>
                <a:spcPts val="1200"/>
              </a:spcAft>
            </a:pPr>
            <a:r>
              <a:rPr lang="en-US" sz="3000" b="0" i="0" u="none" strike="noStrike">
                <a:solidFill>
                  <a:srgbClr val="000000"/>
                </a:solidFill>
                <a:effectLst/>
                <a:latin typeface="Times New Roman" panose="02020603050405020304" pitchFamily="18" charset="0"/>
                <a:cs typeface="Times New Roman" panose="02020603050405020304" pitchFamily="18" charset="0"/>
              </a:rPr>
              <a:t>-All vessels, lids, airlocks, and tools were cleaned and then sanitized </a:t>
            </a:r>
            <a:endParaRPr lang="en-US" sz="3000" b="0">
              <a:effectLst/>
              <a:latin typeface="Times New Roman" panose="02020603050405020304" pitchFamily="18" charset="0"/>
              <a:cs typeface="Times New Roman" panose="02020603050405020304" pitchFamily="18" charset="0"/>
            </a:endParaRPr>
          </a:p>
          <a:p>
            <a:pPr rtl="0">
              <a:spcBef>
                <a:spcPts val="1200"/>
              </a:spcBef>
              <a:spcAft>
                <a:spcPts val="1200"/>
              </a:spcAft>
            </a:pPr>
            <a:r>
              <a:rPr lang="en-US" sz="3000" b="0" i="0" u="none" strike="noStrike">
                <a:solidFill>
                  <a:srgbClr val="000000"/>
                </a:solidFill>
                <a:effectLst/>
                <a:latin typeface="Times New Roman" panose="02020603050405020304" pitchFamily="18" charset="0"/>
                <a:cs typeface="Times New Roman" panose="02020603050405020304" pitchFamily="18" charset="0"/>
              </a:rPr>
              <a:t>-460 grams of sugar, 6.6 grams of nutrient, and .02 grams of trace were added to each vessel</a:t>
            </a:r>
            <a:endParaRPr lang="en-US" sz="3000" b="0">
              <a:effectLst/>
              <a:latin typeface="Times New Roman" panose="02020603050405020304" pitchFamily="18" charset="0"/>
              <a:cs typeface="Times New Roman" panose="02020603050405020304" pitchFamily="18" charset="0"/>
            </a:endParaRPr>
          </a:p>
          <a:p>
            <a:pPr rtl="0">
              <a:spcBef>
                <a:spcPts val="1200"/>
              </a:spcBef>
              <a:spcAft>
                <a:spcPts val="1200"/>
              </a:spcAft>
            </a:pPr>
            <a:r>
              <a:rPr lang="en-US" sz="3000" b="0" i="0" u="none" strike="noStrike">
                <a:solidFill>
                  <a:srgbClr val="000000"/>
                </a:solidFill>
                <a:effectLst/>
                <a:latin typeface="Times New Roman" panose="02020603050405020304" pitchFamily="18" charset="0"/>
                <a:cs typeface="Times New Roman" panose="02020603050405020304" pitchFamily="18" charset="0"/>
              </a:rPr>
              <a:t>-9 liters of water were boiled and 1 liter was added to each vessel</a:t>
            </a:r>
            <a:endParaRPr lang="en-US" sz="3000" b="0">
              <a:effectLst/>
              <a:latin typeface="Times New Roman" panose="02020603050405020304" pitchFamily="18" charset="0"/>
              <a:cs typeface="Times New Roman" panose="02020603050405020304" pitchFamily="18" charset="0"/>
            </a:endParaRPr>
          </a:p>
          <a:p>
            <a:pPr rtl="0">
              <a:spcBef>
                <a:spcPts val="1200"/>
              </a:spcBef>
              <a:spcAft>
                <a:spcPts val="1200"/>
              </a:spcAft>
            </a:pPr>
            <a:r>
              <a:rPr lang="en-US" sz="3000" b="0" i="0" u="none" strike="noStrike">
                <a:solidFill>
                  <a:srgbClr val="000000"/>
                </a:solidFill>
                <a:effectLst/>
                <a:latin typeface="Times New Roman" panose="02020603050405020304" pitchFamily="18" charset="0"/>
                <a:cs typeface="Times New Roman" panose="02020603050405020304" pitchFamily="18" charset="0"/>
              </a:rPr>
              <a:t>-Each vessel was then mixed until sugar and nutrient dissolved</a:t>
            </a:r>
            <a:endParaRPr lang="en-US" sz="3000" b="0">
              <a:effectLst/>
              <a:latin typeface="Times New Roman" panose="02020603050405020304" pitchFamily="18" charset="0"/>
              <a:cs typeface="Times New Roman" panose="02020603050405020304" pitchFamily="18" charset="0"/>
            </a:endParaRPr>
          </a:p>
          <a:p>
            <a:pPr rtl="0">
              <a:spcBef>
                <a:spcPts val="1200"/>
              </a:spcBef>
              <a:spcAft>
                <a:spcPts val="1200"/>
              </a:spcAft>
            </a:pPr>
            <a:r>
              <a:rPr lang="en-US" sz="3000" b="0" i="0" u="none" strike="noStrike">
                <a:solidFill>
                  <a:srgbClr val="000000"/>
                </a:solidFill>
                <a:effectLst/>
                <a:latin typeface="Times New Roman" panose="02020603050405020304" pitchFamily="18" charset="0"/>
                <a:cs typeface="Times New Roman" panose="02020603050405020304" pitchFamily="18" charset="0"/>
              </a:rPr>
              <a:t>-Each vessel was cooled to 25 </a:t>
            </a:r>
            <a:r>
              <a:rPr lang="en-US" sz="3000" b="0" i="0" u="none" strike="noStrike" err="1">
                <a:solidFill>
                  <a:srgbClr val="000000"/>
                </a:solidFill>
                <a:effectLst/>
                <a:latin typeface="Times New Roman" panose="02020603050405020304" pitchFamily="18" charset="0"/>
                <a:cs typeface="Times New Roman" panose="02020603050405020304" pitchFamily="18" charset="0"/>
              </a:rPr>
              <a:t>celsius</a:t>
            </a:r>
            <a:endParaRPr lang="en-US" sz="3000" b="0">
              <a:effectLst/>
              <a:latin typeface="Times New Roman" panose="02020603050405020304" pitchFamily="18" charset="0"/>
              <a:cs typeface="Times New Roman" panose="02020603050405020304" pitchFamily="18" charset="0"/>
            </a:endParaRPr>
          </a:p>
          <a:p>
            <a:pPr rtl="0">
              <a:spcBef>
                <a:spcPts val="1200"/>
              </a:spcBef>
              <a:spcAft>
                <a:spcPts val="1200"/>
              </a:spcAft>
            </a:pPr>
            <a:r>
              <a:rPr lang="en-US" sz="3000" b="0" i="0" u="none" strike="noStrike">
                <a:solidFill>
                  <a:srgbClr val="000000"/>
                </a:solidFill>
                <a:effectLst/>
                <a:latin typeface="Times New Roman" panose="02020603050405020304" pitchFamily="18" charset="0"/>
                <a:cs typeface="Times New Roman" panose="02020603050405020304" pitchFamily="18" charset="0"/>
              </a:rPr>
              <a:t>-Each yeast was weighed out to hit desired pitch rates </a:t>
            </a:r>
            <a:endParaRPr lang="en-US" sz="3000" b="0">
              <a:effectLst/>
              <a:latin typeface="Times New Roman" panose="02020603050405020304" pitchFamily="18" charset="0"/>
              <a:cs typeface="Times New Roman" panose="02020603050405020304" pitchFamily="18" charset="0"/>
            </a:endParaRPr>
          </a:p>
          <a:p>
            <a:pPr rtl="0">
              <a:spcBef>
                <a:spcPts val="1200"/>
              </a:spcBef>
              <a:spcAft>
                <a:spcPts val="1200"/>
              </a:spcAft>
            </a:pPr>
            <a:r>
              <a:rPr lang="en-US" sz="3000" b="0" i="0" u="none" strike="noStrike">
                <a:solidFill>
                  <a:srgbClr val="000000"/>
                </a:solidFill>
                <a:effectLst/>
                <a:latin typeface="Times New Roman" panose="02020603050405020304" pitchFamily="18" charset="0"/>
                <a:cs typeface="Times New Roman" panose="02020603050405020304" pitchFamily="18" charset="0"/>
              </a:rPr>
              <a:t>-Each vessel was inoculated with the appropriate yeast and pitch rate</a:t>
            </a:r>
            <a:endParaRPr lang="en-US" sz="3000" b="0">
              <a:effectLst/>
              <a:latin typeface="Times New Roman" panose="02020603050405020304" pitchFamily="18" charset="0"/>
              <a:cs typeface="Times New Roman" panose="02020603050405020304" pitchFamily="18" charset="0"/>
            </a:endParaRPr>
          </a:p>
          <a:p>
            <a:pPr rtl="0">
              <a:spcBef>
                <a:spcPts val="1200"/>
              </a:spcBef>
              <a:spcAft>
                <a:spcPts val="1200"/>
              </a:spcAft>
            </a:pPr>
            <a:r>
              <a:rPr lang="en-US" sz="3000" b="0" i="0" u="none" strike="noStrike">
                <a:solidFill>
                  <a:srgbClr val="000000"/>
                </a:solidFill>
                <a:effectLst/>
                <a:latin typeface="Times New Roman" panose="02020603050405020304" pitchFamily="18" charset="0"/>
                <a:cs typeface="Times New Roman" panose="02020603050405020304" pitchFamily="18" charset="0"/>
              </a:rPr>
              <a:t>-Each vessel was fitted with a lid, airlock, and left at room temperature</a:t>
            </a:r>
            <a:endParaRPr lang="en-US" sz="3000" b="0">
              <a:effectLst/>
              <a:latin typeface="Times New Roman" panose="02020603050405020304" pitchFamily="18" charset="0"/>
              <a:cs typeface="Times New Roman" panose="02020603050405020304" pitchFamily="18" charset="0"/>
            </a:endParaRPr>
          </a:p>
          <a:p>
            <a:pPr>
              <a:spcBef>
                <a:spcPts val="1200"/>
              </a:spcBef>
              <a:spcAft>
                <a:spcPts val="1200"/>
              </a:spcAft>
            </a:pPr>
            <a:r>
              <a:rPr lang="en-US" sz="3000" b="0" i="0" u="none" strike="noStrike">
                <a:solidFill>
                  <a:srgbClr val="000000"/>
                </a:solidFill>
                <a:effectLst/>
                <a:latin typeface="Times New Roman"/>
                <a:cs typeface="Times New Roman"/>
              </a:rPr>
              <a:t>-Data including pH, temperature, and specific gravity was recorded for </a:t>
            </a:r>
            <a:r>
              <a:rPr lang="en-US" sz="3000">
                <a:solidFill>
                  <a:srgbClr val="000000"/>
                </a:solidFill>
                <a:latin typeface="Times New Roman"/>
                <a:cs typeface="Times New Roman"/>
              </a:rPr>
              <a:t>14 days</a:t>
            </a:r>
            <a:endParaRPr lang="en-US" sz="3000">
              <a:solidFill>
                <a:schemeClr val="tx1"/>
              </a:solidFill>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008B8C56-BCCE-422B-8246-EE998990122E}"/>
              </a:ext>
            </a:extLst>
          </p:cNvPr>
          <p:cNvGraphicFramePr>
            <a:graphicFrameLocks noGrp="1"/>
          </p:cNvGraphicFramePr>
          <p:nvPr>
            <p:extLst>
              <p:ext uri="{D42A27DB-BD31-4B8C-83A1-F6EECF244321}">
                <p14:modId xmlns:p14="http://schemas.microsoft.com/office/powerpoint/2010/main" val="1252149388"/>
              </p:ext>
            </p:extLst>
          </p:nvPr>
        </p:nvGraphicFramePr>
        <p:xfrm>
          <a:off x="11075577" y="27309692"/>
          <a:ext cx="10590093" cy="4963292"/>
        </p:xfrm>
        <a:graphic>
          <a:graphicData uri="http://schemas.openxmlformats.org/drawingml/2006/table">
            <a:tbl>
              <a:tblPr firstRow="1" firstCol="1" bandRow="1">
                <a:tableStyleId>{5C22544A-7EE6-4342-B048-85BDC9FD1C3A}</a:tableStyleId>
              </a:tblPr>
              <a:tblGrid>
                <a:gridCol w="2436849">
                  <a:extLst>
                    <a:ext uri="{9D8B030D-6E8A-4147-A177-3AD203B41FA5}">
                      <a16:colId xmlns:a16="http://schemas.microsoft.com/office/drawing/2014/main" val="4289182900"/>
                    </a:ext>
                  </a:extLst>
                </a:gridCol>
                <a:gridCol w="2436849">
                  <a:extLst>
                    <a:ext uri="{9D8B030D-6E8A-4147-A177-3AD203B41FA5}">
                      <a16:colId xmlns:a16="http://schemas.microsoft.com/office/drawing/2014/main" val="854647774"/>
                    </a:ext>
                  </a:extLst>
                </a:gridCol>
                <a:gridCol w="2436849">
                  <a:extLst>
                    <a:ext uri="{9D8B030D-6E8A-4147-A177-3AD203B41FA5}">
                      <a16:colId xmlns:a16="http://schemas.microsoft.com/office/drawing/2014/main" val="108429308"/>
                    </a:ext>
                  </a:extLst>
                </a:gridCol>
                <a:gridCol w="3279546">
                  <a:extLst>
                    <a:ext uri="{9D8B030D-6E8A-4147-A177-3AD203B41FA5}">
                      <a16:colId xmlns:a16="http://schemas.microsoft.com/office/drawing/2014/main" val="914612835"/>
                    </a:ext>
                  </a:extLst>
                </a:gridCol>
              </a:tblGrid>
              <a:tr h="1066237">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Name</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Yeast strain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Pitch rate</a:t>
                      </a:r>
                    </a:p>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(million cells/ml/degree plato)</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Dry weight</a:t>
                      </a:r>
                    </a:p>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(grams)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95458815"/>
                  </a:ext>
                </a:extLst>
              </a:tr>
              <a:tr h="281534">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A1</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err="1">
                          <a:effectLst/>
                          <a:latin typeface="Times New Roman" panose="02020603050405020304" pitchFamily="18" charset="0"/>
                          <a:cs typeface="Times New Roman" panose="02020603050405020304" pitchFamily="18" charset="0"/>
                        </a:rPr>
                        <a:t>Avante</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.5 </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.79 </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2320777200"/>
                  </a:ext>
                </a:extLst>
              </a:tr>
              <a:tr h="281534">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A2</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err="1">
                          <a:effectLst/>
                          <a:latin typeface="Times New Roman" panose="02020603050405020304" pitchFamily="18" charset="0"/>
                          <a:cs typeface="Times New Roman" panose="02020603050405020304" pitchFamily="18" charset="0"/>
                        </a:rPr>
                        <a:t>Avante</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1 </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1.59</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713857681"/>
                  </a:ext>
                </a:extLst>
              </a:tr>
              <a:tr h="281534">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A3</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Avante</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1.5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2.38</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2974913370"/>
                  </a:ext>
                </a:extLst>
              </a:tr>
              <a:tr h="281534">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M1</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Merit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.39</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364085420"/>
                  </a:ext>
                </a:extLst>
              </a:tr>
              <a:tr h="281534">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M2</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Merit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1</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.79</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723379646"/>
                  </a:ext>
                </a:extLst>
              </a:tr>
              <a:tr h="281534">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M3</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Merit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1.5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1.18</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2541845312"/>
                  </a:ext>
                </a:extLst>
              </a:tr>
              <a:tr h="281534">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V1</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Viva</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0.57 </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762329854"/>
                  </a:ext>
                </a:extLst>
              </a:tr>
              <a:tr h="281534">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V2</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Viva</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1</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1.15 </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3584637500"/>
                  </a:ext>
                </a:extLst>
              </a:tr>
              <a:tr h="0">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V3</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Viva</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1.5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1.72 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2301439426"/>
                  </a:ext>
                </a:extLst>
              </a:tr>
            </a:tbl>
          </a:graphicData>
        </a:graphic>
      </p:graphicFrame>
      <p:sp>
        <p:nvSpPr>
          <p:cNvPr id="10" name="TextBox 9">
            <a:extLst>
              <a:ext uri="{FF2B5EF4-FFF2-40B4-BE49-F238E27FC236}">
                <a16:creationId xmlns:a16="http://schemas.microsoft.com/office/drawing/2014/main" id="{D2D5DE92-DA9B-4BBD-AFBC-1A95B0937DBB}"/>
              </a:ext>
            </a:extLst>
          </p:cNvPr>
          <p:cNvSpPr txBox="1"/>
          <p:nvPr/>
        </p:nvSpPr>
        <p:spPr>
          <a:xfrm>
            <a:off x="13398824" y="32272984"/>
            <a:ext cx="5943600" cy="369332"/>
          </a:xfrm>
          <a:prstGeom prst="rect">
            <a:avLst/>
          </a:prstGeom>
          <a:noFill/>
        </p:spPr>
        <p:txBody>
          <a:bodyPr wrap="square" rtlCol="0">
            <a:spAutoFit/>
          </a:bodyPr>
          <a:lstStyle/>
          <a:p>
            <a:r>
              <a:rPr lang="en-US"/>
              <a:t>Figure 1:  Vessel names, yeast strains, and pitch rate</a:t>
            </a:r>
          </a:p>
        </p:txBody>
      </p:sp>
      <p:pic>
        <p:nvPicPr>
          <p:cNvPr id="3" name="Picture 3" descr="A picture containing indoor, counter, beverage, several&#10;&#10;Description automatically generated">
            <a:extLst>
              <a:ext uri="{FF2B5EF4-FFF2-40B4-BE49-F238E27FC236}">
                <a16:creationId xmlns:a16="http://schemas.microsoft.com/office/drawing/2014/main" id="{90987D4C-3D5D-3E3F-83AB-5BDD95435A27}"/>
              </a:ext>
            </a:extLst>
          </p:cNvPr>
          <p:cNvPicPr>
            <a:picLocks noChangeAspect="1"/>
          </p:cNvPicPr>
          <p:nvPr/>
        </p:nvPicPr>
        <p:blipFill>
          <a:blip r:embed="rId6"/>
          <a:stretch>
            <a:fillRect/>
          </a:stretch>
        </p:blipFill>
        <p:spPr>
          <a:xfrm>
            <a:off x="192212" y="23797451"/>
            <a:ext cx="10716271" cy="4393570"/>
          </a:xfrm>
          <a:prstGeom prst="rect">
            <a:avLst/>
          </a:prstGeom>
        </p:spPr>
      </p:pic>
      <p:pic>
        <p:nvPicPr>
          <p:cNvPr id="5" name="Picture 5" descr="Logo, company name&#10;&#10;Description automatically generated">
            <a:extLst>
              <a:ext uri="{FF2B5EF4-FFF2-40B4-BE49-F238E27FC236}">
                <a16:creationId xmlns:a16="http://schemas.microsoft.com/office/drawing/2014/main" id="{A7853360-5786-7DF8-E2D0-08C1E02B1D71}"/>
              </a:ext>
            </a:extLst>
          </p:cNvPr>
          <p:cNvPicPr>
            <a:picLocks noChangeAspect="1"/>
          </p:cNvPicPr>
          <p:nvPr/>
        </p:nvPicPr>
        <p:blipFill>
          <a:blip r:embed="rId7"/>
          <a:stretch>
            <a:fillRect/>
          </a:stretch>
        </p:blipFill>
        <p:spPr>
          <a:xfrm>
            <a:off x="154772" y="480317"/>
            <a:ext cx="3768299" cy="1357039"/>
          </a:xfrm>
          <a:prstGeom prst="rect">
            <a:avLst/>
          </a:prstGeom>
        </p:spPr>
      </p:pic>
      <p:pic>
        <p:nvPicPr>
          <p:cNvPr id="12" name="Picture 11" descr="A picture containing text, indoor, wooden&#10;&#10;Description automatically generated">
            <a:extLst>
              <a:ext uri="{FF2B5EF4-FFF2-40B4-BE49-F238E27FC236}">
                <a16:creationId xmlns:a16="http://schemas.microsoft.com/office/drawing/2014/main" id="{434119B6-627C-4302-A09C-7E34C3F688A5}"/>
              </a:ext>
            </a:extLst>
          </p:cNvPr>
          <p:cNvPicPr>
            <a:picLocks noChangeAspect="1"/>
          </p:cNvPicPr>
          <p:nvPr/>
        </p:nvPicPr>
        <p:blipFill>
          <a:blip r:embed="rId8"/>
          <a:stretch>
            <a:fillRect/>
          </a:stretch>
        </p:blipFill>
        <p:spPr>
          <a:xfrm rot="5400000">
            <a:off x="13642098" y="6812106"/>
            <a:ext cx="5470130" cy="10895067"/>
          </a:xfrm>
          <a:prstGeom prst="rect">
            <a:avLst/>
          </a:prstGeom>
        </p:spPr>
      </p:pic>
      <p:pic>
        <p:nvPicPr>
          <p:cNvPr id="18" name="Picture 17" descr="A group of beakers with liquid in them&#10;&#10;Description automatically generated with low confidence">
            <a:extLst>
              <a:ext uri="{FF2B5EF4-FFF2-40B4-BE49-F238E27FC236}">
                <a16:creationId xmlns:a16="http://schemas.microsoft.com/office/drawing/2014/main" id="{B2E26D96-3D51-4D43-80C4-F40FACB21990}"/>
              </a:ext>
            </a:extLst>
          </p:cNvPr>
          <p:cNvPicPr>
            <a:picLocks noChangeAspect="1"/>
          </p:cNvPicPr>
          <p:nvPr/>
        </p:nvPicPr>
        <p:blipFill>
          <a:blip r:embed="rId9"/>
          <a:stretch>
            <a:fillRect/>
          </a:stretch>
        </p:blipFill>
        <p:spPr>
          <a:xfrm>
            <a:off x="192213" y="28122012"/>
            <a:ext cx="10716272" cy="4342521"/>
          </a:xfrm>
          <a:prstGeom prst="rect">
            <a:avLst/>
          </a:prstGeom>
        </p:spPr>
      </p:pic>
      <p:pic>
        <p:nvPicPr>
          <p:cNvPr id="1026" name="Picture 2" descr="CSU student's brews win 2 medals in U.S. Beer Open Championship">
            <a:extLst>
              <a:ext uri="{FF2B5EF4-FFF2-40B4-BE49-F238E27FC236}">
                <a16:creationId xmlns:a16="http://schemas.microsoft.com/office/drawing/2014/main" id="{0CC376E1-4E5E-4205-A281-504CDDFF37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880998" y="194614"/>
            <a:ext cx="1846803" cy="18713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ogo | Brand | Colorado State University">
            <a:extLst>
              <a:ext uri="{FF2B5EF4-FFF2-40B4-BE49-F238E27FC236}">
                <a16:creationId xmlns:a16="http://schemas.microsoft.com/office/drawing/2014/main" id="{560EE74F-7202-46E3-9288-4B01D39ABB1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009653" y="195996"/>
            <a:ext cx="1871345" cy="1871345"/>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32">
            <a:extLst>
              <a:ext uri="{FF2B5EF4-FFF2-40B4-BE49-F238E27FC236}">
                <a16:creationId xmlns:a16="http://schemas.microsoft.com/office/drawing/2014/main" id="{588E3087-D301-4187-9BDE-F0D29BED8BAF}"/>
              </a:ext>
            </a:extLst>
          </p:cNvPr>
          <p:cNvSpPr/>
          <p:nvPr/>
        </p:nvSpPr>
        <p:spPr>
          <a:xfrm>
            <a:off x="34251935" y="24390334"/>
            <a:ext cx="9251491" cy="4659054"/>
          </a:xfrm>
          <a:prstGeom prst="round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t"/>
          <a:lstStyle/>
          <a:p>
            <a:pPr algn="ctr"/>
            <a:r>
              <a:rPr lang="en-US" sz="4500" b="1" u="sng">
                <a:latin typeface="Times New Roman"/>
                <a:cs typeface="Times New Roman"/>
              </a:rPr>
              <a:t>Thank you to:</a:t>
            </a:r>
          </a:p>
          <a:p>
            <a:pPr algn="ctr"/>
            <a:r>
              <a:rPr lang="en-US" sz="4000" b="1">
                <a:latin typeface="Times New Roman"/>
                <a:cs typeface="Times New Roman"/>
              </a:rPr>
              <a:t>Gusmer Enterprises, Inc.</a:t>
            </a:r>
          </a:p>
          <a:p>
            <a:pPr algn="ctr"/>
            <a:r>
              <a:rPr lang="en-US" sz="4000" b="1">
                <a:latin typeface="Times New Roman"/>
                <a:cs typeface="Times New Roman"/>
              </a:rPr>
              <a:t>CSU Fermentation Science and Technology Program,</a:t>
            </a:r>
          </a:p>
          <a:p>
            <a:pPr algn="ctr"/>
            <a:r>
              <a:rPr lang="en-US" sz="4000" b="1">
                <a:latin typeface="Times New Roman"/>
                <a:cs typeface="Times New Roman"/>
              </a:rPr>
              <a:t>CHHS</a:t>
            </a:r>
          </a:p>
          <a:p>
            <a:pPr algn="ctr"/>
            <a:r>
              <a:rPr lang="en-US" sz="4000" b="1">
                <a:latin typeface="Times New Roman"/>
                <a:cs typeface="Times New Roman"/>
              </a:rPr>
              <a:t>Daniel Gusmer</a:t>
            </a:r>
            <a:endParaRPr lang="en-US" sz="4000" b="1">
              <a:latin typeface="Times New Roman" panose="02020603050405020304" pitchFamily="18" charset="0"/>
              <a:cs typeface="Times New Roman" panose="02020603050405020304" pitchFamily="18" charset="0"/>
            </a:endParaRPr>
          </a:p>
          <a:p>
            <a:pPr algn="ctr"/>
            <a:r>
              <a:rPr lang="en-US" sz="4000" b="1">
                <a:latin typeface="Times New Roman"/>
                <a:cs typeface="Times New Roman"/>
              </a:rPr>
              <a:t>Eric May</a:t>
            </a:r>
            <a:endParaRPr lang="en-US" sz="4000" b="1">
              <a:latin typeface="Times New Roman" panose="02020603050405020304" pitchFamily="18" charset="0"/>
              <a:cs typeface="Times New Roman" panose="02020603050405020304" pitchFamily="18" charset="0"/>
            </a:endParaRPr>
          </a:p>
        </p:txBody>
      </p:sp>
      <p:pic>
        <p:nvPicPr>
          <p:cNvPr id="4" name="Picture 5" descr="A picture containing text, indoor, cluttered, several&#10;&#10;Description automatically generated">
            <a:extLst>
              <a:ext uri="{FF2B5EF4-FFF2-40B4-BE49-F238E27FC236}">
                <a16:creationId xmlns:a16="http://schemas.microsoft.com/office/drawing/2014/main" id="{5780CA50-ECEB-5ED1-E6C8-74DDD50C3845}"/>
              </a:ext>
            </a:extLst>
          </p:cNvPr>
          <p:cNvPicPr>
            <a:picLocks noChangeAspect="1"/>
          </p:cNvPicPr>
          <p:nvPr/>
        </p:nvPicPr>
        <p:blipFill>
          <a:blip r:embed="rId12"/>
          <a:stretch>
            <a:fillRect/>
          </a:stretch>
        </p:blipFill>
        <p:spPr>
          <a:xfrm>
            <a:off x="21907453" y="25554842"/>
            <a:ext cx="12032889" cy="6985580"/>
          </a:xfrm>
          <a:prstGeom prst="rect">
            <a:avLst/>
          </a:prstGeom>
        </p:spPr>
      </p:pic>
      <p:pic>
        <p:nvPicPr>
          <p:cNvPr id="1025" name="Picture 1">
            <a:extLst>
              <a:ext uri="{FF2B5EF4-FFF2-40B4-BE49-F238E27FC236}">
                <a16:creationId xmlns:a16="http://schemas.microsoft.com/office/drawing/2014/main" id="{CED079EC-8E0B-4BAA-B5D3-7F1B3836E15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945600" y="3323925"/>
            <a:ext cx="12118576" cy="72905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994185BF-3DD0-43C5-AF43-7DEA281BE6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14853" y="10781125"/>
            <a:ext cx="12103497" cy="69495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FB58091F-1720-4000-B9A2-DD6C65CD4AD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914853" y="17953509"/>
            <a:ext cx="12103497" cy="746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389194"/>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
  <TotalTime>0</TotalTime>
  <Words>1407</Words>
  <Application>Microsoft Office PowerPoint</Application>
  <PresentationFormat>Custom</PresentationFormat>
  <Paragraphs>103</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High Gravity Fermentation with Nutrient Supplementation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Detection of Tumor Targets in Ovarian Cancer</dc:title>
  <dc:creator>Vari,Helen (EID)</dc:creator>
  <cp:lastModifiedBy>Denenberg,Jon (EID)</cp:lastModifiedBy>
  <cp:revision>14</cp:revision>
  <dcterms:created xsi:type="dcterms:W3CDTF">2022-01-26T23:54:11Z</dcterms:created>
  <dcterms:modified xsi:type="dcterms:W3CDTF">2022-04-22T00:40:50Z</dcterms:modified>
</cp:coreProperties>
</file>